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454" r:id="rId2"/>
    <p:sldId id="459" r:id="rId3"/>
    <p:sldId id="466" r:id="rId4"/>
    <p:sldId id="467" r:id="rId5"/>
    <p:sldId id="451" r:id="rId6"/>
    <p:sldId id="387" r:id="rId7"/>
    <p:sldId id="395" r:id="rId8"/>
    <p:sldId id="388" r:id="rId9"/>
    <p:sldId id="389" r:id="rId10"/>
    <p:sldId id="397" r:id="rId11"/>
    <p:sldId id="385" r:id="rId12"/>
    <p:sldId id="402" r:id="rId13"/>
    <p:sldId id="471" r:id="rId14"/>
    <p:sldId id="453" r:id="rId15"/>
    <p:sldId id="470" r:id="rId16"/>
    <p:sldId id="457" r:id="rId17"/>
    <p:sldId id="461" r:id="rId18"/>
    <p:sldId id="463" r:id="rId19"/>
    <p:sldId id="462" r:id="rId20"/>
    <p:sldId id="381" r:id="rId21"/>
    <p:sldId id="469" r:id="rId22"/>
  </p:sldIdLst>
  <p:sldSz cx="12192000" cy="6858000"/>
  <p:notesSz cx="6858000" cy="9144000"/>
  <p:embeddedFontLst>
    <p:embeddedFont>
      <p:font typeface="Libre Franklin" panose="020B0604020202020204" charset="-18"/>
      <p:regular r:id="rId24"/>
      <p:bold r:id="rId25"/>
      <p:italic r:id="rId26"/>
      <p:boldItalic r:id="rId27"/>
    </p:embeddedFont>
    <p:embeddedFont>
      <p:font typeface="Century Gothic" panose="020B0502020202020204" pitchFamily="34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wa Kiszka" initials="EK" lastIdx="0" clrIdx="0">
    <p:extLst>
      <p:ext uri="{19B8F6BF-5375-455C-9EA6-DF929625EA0E}">
        <p15:presenceInfo xmlns:p15="http://schemas.microsoft.com/office/powerpoint/2012/main" userId="Ewa Kiszk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5999"/>
    <a:srgbClr val="FBFBFB"/>
    <a:srgbClr val="EB1515"/>
    <a:srgbClr val="20AAE8"/>
    <a:srgbClr val="0D1C2B"/>
    <a:srgbClr val="7E5804"/>
    <a:srgbClr val="F8B61C"/>
    <a:srgbClr val="324068"/>
    <a:srgbClr val="BDC1C7"/>
    <a:srgbClr val="3D48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33" autoAdjust="0"/>
    <p:restoredTop sz="94660" autoAdjust="0"/>
  </p:normalViewPr>
  <p:slideViewPr>
    <p:cSldViewPr snapToGrid="0">
      <p:cViewPr varScale="1">
        <p:scale>
          <a:sx n="109" d="100"/>
          <a:sy n="109" d="100"/>
        </p:scale>
        <p:origin x="354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3134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1F2888-8DA1-4A5C-BB6A-A0903C18C851}" type="datetimeFigureOut">
              <a:rPr lang="pl-PL" smtClean="0"/>
              <a:t>15.11.2023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3BBFF5-A20C-4850-9704-A82D8ACC07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0097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3BBFF5-A20C-4850-9704-A82D8ACC07A5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7831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3BBFF5-A20C-4850-9704-A82D8ACC07A5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7357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9835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E32497-D594-494C-861A-E2493F0ECBD8}" type="datetimeFigureOut">
              <a:rPr lang="pl-PL" smtClean="0"/>
              <a:t>15.11.2023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25261-9830-444A-9A29-D1224D4B2EF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9730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E32497-D594-494C-861A-E2493F0ECBD8}" type="datetimeFigureOut">
              <a:rPr lang="pl-PL" smtClean="0"/>
              <a:t>15.11.2023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25261-9830-444A-9A29-D1224D4B2EF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0744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E32497-D594-494C-861A-E2493F0ECBD8}" type="datetimeFigureOut">
              <a:rPr lang="pl-PL" smtClean="0"/>
              <a:t>15.11.2023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25261-9830-444A-9A29-D1224D4B2EF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6325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E32497-D594-494C-861A-E2493F0ECBD8}" type="datetimeFigureOut">
              <a:rPr lang="pl-PL" smtClean="0"/>
              <a:t>15.11.2023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25261-9830-444A-9A29-D1224D4B2EF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253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E32497-D594-494C-861A-E2493F0ECBD8}" type="datetimeFigureOut">
              <a:rPr lang="pl-PL" smtClean="0"/>
              <a:t>15.11.2023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25261-9830-444A-9A29-D1224D4B2EF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3977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E32497-D594-494C-861A-E2493F0ECBD8}" type="datetimeFigureOut">
              <a:rPr lang="pl-PL" smtClean="0"/>
              <a:t>15.11.2023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25261-9830-444A-9A29-D1224D4B2EF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2094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E32497-D594-494C-861A-E2493F0ECBD8}" type="datetimeFigureOut">
              <a:rPr lang="pl-PL" smtClean="0"/>
              <a:t>15.11.2023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25261-9830-444A-9A29-D1224D4B2EF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0928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E32497-D594-494C-861A-E2493F0ECBD8}" type="datetimeFigureOut">
              <a:rPr lang="pl-PL" smtClean="0"/>
              <a:t>15.11.2023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25261-9830-444A-9A29-D1224D4B2EF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5547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E32497-D594-494C-861A-E2493F0ECBD8}" type="datetimeFigureOut">
              <a:rPr lang="pl-PL" smtClean="0"/>
              <a:t>15.11.2023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25261-9830-444A-9A29-D1224D4B2EF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5418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E32497-D594-494C-861A-E2493F0ECBD8}" type="datetimeFigureOut">
              <a:rPr lang="pl-PL" smtClean="0"/>
              <a:t>15.11.2023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25261-9830-444A-9A29-D1224D4B2EF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8733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9461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rosforum.pl/olga-pliczynska-mokijewska/" TargetMode="External"/><Relationship Id="rId3" Type="http://schemas.openxmlformats.org/officeDocument/2006/relationships/hyperlink" Target="http://www.irosforum.pl/ewa-kiszka/" TargetMode="External"/><Relationship Id="rId7" Type="http://schemas.openxmlformats.org/officeDocument/2006/relationships/hyperlink" Target="http://www.irosforum.pl/ewa-mroczek/" TargetMode="External"/><Relationship Id="rId2" Type="http://schemas.openxmlformats.org/officeDocument/2006/relationships/hyperlink" Target="http://www.irosforum.pl/marta-fory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rosforum.pl/liliana-lato/" TargetMode="External"/><Relationship Id="rId11" Type="http://schemas.openxmlformats.org/officeDocument/2006/relationships/image" Target="../media/image3.svg"/><Relationship Id="rId5" Type="http://schemas.openxmlformats.org/officeDocument/2006/relationships/hyperlink" Target="http://www.ath.bielsko.pl/" TargetMode="External"/><Relationship Id="rId10" Type="http://schemas.openxmlformats.org/officeDocument/2006/relationships/image" Target="../media/image2.png"/><Relationship Id="rId4" Type="http://schemas.openxmlformats.org/officeDocument/2006/relationships/hyperlink" Target="http://www.irosforum.pl/hanna-lamers/" TargetMode="External"/><Relationship Id="rId9" Type="http://schemas.openxmlformats.org/officeDocument/2006/relationships/hyperlink" Target="http://www.irosforum.pl/sylwia-rutkowska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hyperlink" Target="http://www.irosforum.pl/pl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www.irosforum.pl/nagroda-iros-forum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.svg"/><Relationship Id="rId7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hyperlink" Target="http://www.irosforum.pl/gwiazdy-internacjonalizacji-irosf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iros@gumed.edu.p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gh.waw.pl/pl/Strony/default.aspx" TargetMode="External"/><Relationship Id="rId13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hyperlink" Target="http://www.polsl.pl/" TargetMode="External"/><Relationship Id="rId12" Type="http://schemas.openxmlformats.org/officeDocument/2006/relationships/hyperlink" Target="http://www.uni.wroc.pl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g.gda.pl/" TargetMode="External"/><Relationship Id="rId11" Type="http://schemas.openxmlformats.org/officeDocument/2006/relationships/hyperlink" Target="http://www.uw.edu.pl/" TargetMode="External"/><Relationship Id="rId5" Type="http://schemas.openxmlformats.org/officeDocument/2006/relationships/hyperlink" Target="http://www.kul.lublin.pl/" TargetMode="External"/><Relationship Id="rId10" Type="http://schemas.openxmlformats.org/officeDocument/2006/relationships/hyperlink" Target="http://www.uj.edu.pl/" TargetMode="External"/><Relationship Id="rId4" Type="http://schemas.openxmlformats.org/officeDocument/2006/relationships/hyperlink" Target="http://www.ath.bielsko.pl/" TargetMode="External"/><Relationship Id="rId9" Type="http://schemas.openxmlformats.org/officeDocument/2006/relationships/hyperlink" Target="http://www.ue.katowice.pl/" TargetMode="External"/><Relationship Id="rId1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ggw.edu.pl/" TargetMode="External"/><Relationship Id="rId13" Type="http://schemas.openxmlformats.org/officeDocument/2006/relationships/hyperlink" Target="https://www.pw.edu.pl/" TargetMode="External"/><Relationship Id="rId18" Type="http://schemas.openxmlformats.org/officeDocument/2006/relationships/hyperlink" Target="http://www.amu.edu.pl/" TargetMode="External"/><Relationship Id="rId26" Type="http://schemas.openxmlformats.org/officeDocument/2006/relationships/image" Target="../media/image2.png"/><Relationship Id="rId3" Type="http://schemas.openxmlformats.org/officeDocument/2006/relationships/image" Target="../media/image4.png"/><Relationship Id="rId21" Type="http://schemas.openxmlformats.org/officeDocument/2006/relationships/hyperlink" Target="https://www.umw.edu.pl/pl" TargetMode="External"/><Relationship Id="rId7" Type="http://schemas.openxmlformats.org/officeDocument/2006/relationships/hyperlink" Target="http://gumed.edu.pl/" TargetMode="External"/><Relationship Id="rId12" Type="http://schemas.openxmlformats.org/officeDocument/2006/relationships/hyperlink" Target="https://www.put.poznan.pl/" TargetMode="External"/><Relationship Id="rId17" Type="http://schemas.openxmlformats.org/officeDocument/2006/relationships/hyperlink" Target="http://ug.edu.pl/" TargetMode="External"/><Relationship Id="rId25" Type="http://schemas.openxmlformats.org/officeDocument/2006/relationships/hyperlink" Target="http://www.us.edu.pl/" TargetMode="External"/><Relationship Id="rId2" Type="http://schemas.openxmlformats.org/officeDocument/2006/relationships/image" Target="../media/image3.png"/><Relationship Id="rId16" Type="http://schemas.openxmlformats.org/officeDocument/2006/relationships/hyperlink" Target="http://uek.krakow.pl/pl/" TargetMode="External"/><Relationship Id="rId20" Type="http://schemas.openxmlformats.org/officeDocument/2006/relationships/hyperlink" Target="https://www.umcs.pl/pl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sp.gda.pl/" TargetMode="External"/><Relationship Id="rId11" Type="http://schemas.openxmlformats.org/officeDocument/2006/relationships/hyperlink" Target="http://www.p.lodz.pl/pl" TargetMode="External"/><Relationship Id="rId24" Type="http://schemas.openxmlformats.org/officeDocument/2006/relationships/hyperlink" Target="https://urk.edu.pl/" TargetMode="External"/><Relationship Id="rId5" Type="http://schemas.openxmlformats.org/officeDocument/2006/relationships/hyperlink" Target="https://www.amuz.gda.pl/" TargetMode="External"/><Relationship Id="rId15" Type="http://schemas.openxmlformats.org/officeDocument/2006/relationships/hyperlink" Target="http://www.ue.wroc.pl/" TargetMode="External"/><Relationship Id="rId23" Type="http://schemas.openxmlformats.org/officeDocument/2006/relationships/hyperlink" Target="https://upwr.edu.pl/" TargetMode="External"/><Relationship Id="rId10" Type="http://schemas.openxmlformats.org/officeDocument/2006/relationships/hyperlink" Target="https://www.pk.edu.pl/index.php?lang=pl" TargetMode="External"/><Relationship Id="rId19" Type="http://schemas.openxmlformats.org/officeDocument/2006/relationships/hyperlink" Target="http://uni.lodz.pl/" TargetMode="External"/><Relationship Id="rId4" Type="http://schemas.openxmlformats.org/officeDocument/2006/relationships/hyperlink" Target="http://www.agh.pl/" TargetMode="External"/><Relationship Id="rId9" Type="http://schemas.openxmlformats.org/officeDocument/2006/relationships/hyperlink" Target="https://pb.edu.pl/" TargetMode="External"/><Relationship Id="rId14" Type="http://schemas.openxmlformats.org/officeDocument/2006/relationships/hyperlink" Target="http://pwr.edu.pl/" TargetMode="External"/><Relationship Id="rId22" Type="http://schemas.openxmlformats.org/officeDocument/2006/relationships/hyperlink" Target="http://www.umk.pl/" TargetMode="External"/><Relationship Id="rId27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3.svg"/><Relationship Id="rId7" Type="http://schemas.openxmlformats.org/officeDocument/2006/relationships/image" Target="../media/image1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7.png"/><Relationship Id="rId4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BC51C4-187E-4E4A-A480-D0BA0484F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515" y="647902"/>
            <a:ext cx="10515600" cy="820580"/>
          </a:xfrm>
        </p:spPr>
        <p:txBody>
          <a:bodyPr/>
          <a:lstStyle/>
          <a:p>
            <a:pPr algn="ctr"/>
            <a:r>
              <a:rPr lang="pl-PL" sz="4000" b="1" dirty="0">
                <a:solidFill>
                  <a:srgbClr val="3C5999"/>
                </a:solidFill>
                <a:latin typeface="Libre Franklin"/>
              </a:rPr>
              <a:t>	</a:t>
            </a:r>
            <a:r>
              <a:rPr lang="pl-PL" sz="4000" b="1" dirty="0" err="1">
                <a:solidFill>
                  <a:srgbClr val="3C5999"/>
                </a:solidFill>
                <a:latin typeface="+mn-lt"/>
              </a:rPr>
              <a:t>IROs</a:t>
            </a:r>
            <a:r>
              <a:rPr lang="pl-PL" sz="4000" b="1" dirty="0">
                <a:solidFill>
                  <a:srgbClr val="3C5999"/>
                </a:solidFill>
                <a:latin typeface="+mn-lt"/>
              </a:rPr>
              <a:t> Forum network</a:t>
            </a:r>
            <a:endParaRPr lang="pl-PL" sz="4000" b="1" dirty="0">
              <a:solidFill>
                <a:srgbClr val="3C5999"/>
              </a:solidFill>
              <a:latin typeface="Libre Franklin"/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7F1D9BC-20B3-43BB-8B50-2F60962BAE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483" y="1798655"/>
            <a:ext cx="8994391" cy="5059345"/>
          </a:xfr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2BCF28C6-F967-4739-BDA4-FDE9B0083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304585" y="194306"/>
            <a:ext cx="1783060" cy="86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0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990600" y="517525"/>
            <a:ext cx="10515600" cy="808857"/>
          </a:xfrm>
        </p:spPr>
        <p:txBody>
          <a:bodyPr/>
          <a:lstStyle/>
          <a:p>
            <a:r>
              <a:rPr lang="pl-PL" sz="3000" b="1" cap="all" dirty="0">
                <a:solidFill>
                  <a:srgbClr val="3C5999"/>
                </a:solidFill>
                <a:latin typeface="Libre Franklin"/>
              </a:rPr>
              <a:t>			</a:t>
            </a:r>
            <a:r>
              <a:rPr lang="pl-PL" sz="3000" b="1" cap="all" dirty="0">
                <a:solidFill>
                  <a:srgbClr val="3C5999"/>
                </a:solidFill>
                <a:latin typeface="+mn-lt"/>
              </a:rPr>
              <a:t>	IROS </a:t>
            </a:r>
            <a:r>
              <a:rPr lang="pl-PL" sz="3000" b="1" cap="all" dirty="0" err="1">
                <a:solidFill>
                  <a:srgbClr val="3C5999"/>
                </a:solidFill>
                <a:latin typeface="+mn-lt"/>
              </a:rPr>
              <a:t>Experts</a:t>
            </a:r>
            <a:r>
              <a:rPr lang="pl-PL" sz="3000" b="1" cap="all" dirty="0">
                <a:solidFill>
                  <a:srgbClr val="3C5999"/>
                </a:solidFill>
                <a:latin typeface="Libre Franklin"/>
              </a:rPr>
              <a:t/>
            </a:r>
            <a:br>
              <a:rPr lang="pl-PL" sz="3000" b="1" cap="all" dirty="0">
                <a:solidFill>
                  <a:srgbClr val="3C5999"/>
                </a:solidFill>
                <a:latin typeface="Libre Franklin"/>
              </a:rPr>
            </a:br>
            <a:r>
              <a:rPr lang="pl-PL" sz="3000" b="1" cap="all" dirty="0">
                <a:latin typeface="Libre Franklin"/>
              </a:rPr>
              <a:t/>
            </a:r>
            <a:br>
              <a:rPr lang="pl-PL" sz="3000" b="1" cap="all" dirty="0">
                <a:latin typeface="Libre Franklin"/>
              </a:rPr>
            </a:br>
            <a:r>
              <a:rPr lang="pl-PL" sz="3000" b="1" cap="all" dirty="0">
                <a:solidFill>
                  <a:srgbClr val="3C5999"/>
                </a:solidFill>
                <a:latin typeface="+mn-lt"/>
              </a:rPr>
              <a:t/>
            </a:r>
            <a:br>
              <a:rPr lang="pl-PL" sz="3000" b="1" cap="all" dirty="0">
                <a:solidFill>
                  <a:srgbClr val="3C5999"/>
                </a:solidFill>
                <a:latin typeface="+mn-lt"/>
              </a:rPr>
            </a:br>
            <a:r>
              <a:rPr lang="pl-PL" sz="2400" dirty="0">
                <a:solidFill>
                  <a:srgbClr val="3C5999"/>
                </a:solidFill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Marta Foryś – Akademia Górniczo-Hutnicza w Krakowie</a:t>
            </a:r>
            <a:r>
              <a:rPr lang="pl-PL" sz="2400" dirty="0">
                <a:solidFill>
                  <a:srgbClr val="3C5999"/>
                </a:solidFill>
                <a:latin typeface="+mn-lt"/>
              </a:rPr>
              <a:t/>
            </a:r>
            <a:br>
              <a:rPr lang="pl-PL" sz="2400" dirty="0">
                <a:solidFill>
                  <a:srgbClr val="3C5999"/>
                </a:solidFill>
                <a:latin typeface="+mn-lt"/>
              </a:rPr>
            </a:br>
            <a:r>
              <a:rPr lang="pl-PL" sz="2400" dirty="0">
                <a:solidFill>
                  <a:srgbClr val="3C5999"/>
                </a:solidFill>
                <a:latin typeface="+mn-lt"/>
              </a:rPr>
              <a:t/>
            </a:r>
            <a:br>
              <a:rPr lang="pl-PL" sz="2400" dirty="0">
                <a:solidFill>
                  <a:srgbClr val="3C5999"/>
                </a:solidFill>
                <a:latin typeface="+mn-lt"/>
              </a:rPr>
            </a:br>
            <a:r>
              <a:rPr lang="pl-PL" sz="2400" dirty="0">
                <a:solidFill>
                  <a:srgbClr val="3C5999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Ewa Kiszka – Gdański Uniwersytet Medyczny</a:t>
            </a:r>
            <a:r>
              <a:rPr lang="pl-PL" sz="2400" dirty="0">
                <a:solidFill>
                  <a:srgbClr val="3C5999"/>
                </a:solidFill>
                <a:latin typeface="+mn-lt"/>
              </a:rPr>
              <a:t/>
            </a:r>
            <a:br>
              <a:rPr lang="pl-PL" sz="2400" dirty="0">
                <a:solidFill>
                  <a:srgbClr val="3C5999"/>
                </a:solidFill>
                <a:latin typeface="+mn-lt"/>
              </a:rPr>
            </a:br>
            <a:r>
              <a:rPr lang="pl-PL" sz="2400" dirty="0">
                <a:solidFill>
                  <a:srgbClr val="3C5999"/>
                </a:solidFill>
                <a:latin typeface="+mn-lt"/>
              </a:rPr>
              <a:t/>
            </a:r>
            <a:br>
              <a:rPr lang="pl-PL" sz="2400" dirty="0">
                <a:solidFill>
                  <a:srgbClr val="3C5999"/>
                </a:solidFill>
                <a:latin typeface="+mn-lt"/>
              </a:rPr>
            </a:br>
            <a:r>
              <a:rPr lang="pl-PL" sz="2400" dirty="0">
                <a:solidFill>
                  <a:srgbClr val="3C5999"/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Hanna </a:t>
            </a:r>
            <a:r>
              <a:rPr lang="pl-PL" sz="2400" dirty="0" err="1">
                <a:solidFill>
                  <a:srgbClr val="3C5999"/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Lamers</a:t>
            </a:r>
            <a:r>
              <a:rPr lang="pl-PL" sz="2400" dirty="0">
                <a:solidFill>
                  <a:srgbClr val="3C5999"/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 </a:t>
            </a:r>
            <a:r>
              <a:rPr lang="pl-PL" sz="2400" dirty="0">
                <a:solidFill>
                  <a:srgbClr val="3C5999"/>
                </a:solidFill>
                <a:latin typeface="+mn-lt"/>
              </a:rPr>
              <a:t>– </a:t>
            </a:r>
            <a:r>
              <a:rPr lang="pl-PL" sz="2400" dirty="0">
                <a:solidFill>
                  <a:srgbClr val="3C5999"/>
                </a:solidFill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Akademia </a:t>
            </a:r>
            <a:r>
              <a:rPr lang="pl-PL" sz="2400" dirty="0" err="1">
                <a:solidFill>
                  <a:srgbClr val="3C5999"/>
                </a:solidFill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Techniczno</a:t>
            </a:r>
            <a:r>
              <a:rPr lang="pl-PL" sz="2400" dirty="0">
                <a:solidFill>
                  <a:srgbClr val="3C5999"/>
                </a:solidFill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– Humanistyczna w Bielsku Białej</a:t>
            </a:r>
            <a:r>
              <a:rPr lang="pl-PL" sz="2400" dirty="0">
                <a:solidFill>
                  <a:srgbClr val="3C5999"/>
                </a:solidFill>
                <a:latin typeface="+mn-lt"/>
              </a:rPr>
              <a:t/>
            </a:r>
            <a:br>
              <a:rPr lang="pl-PL" sz="2400" dirty="0">
                <a:solidFill>
                  <a:srgbClr val="3C5999"/>
                </a:solidFill>
                <a:latin typeface="+mn-lt"/>
              </a:rPr>
            </a:br>
            <a:r>
              <a:rPr lang="pl-PL" sz="2400" dirty="0">
                <a:solidFill>
                  <a:srgbClr val="3C5999"/>
                </a:solidFill>
                <a:latin typeface="+mn-lt"/>
              </a:rPr>
              <a:t/>
            </a:r>
            <a:br>
              <a:rPr lang="pl-PL" sz="2400" dirty="0">
                <a:solidFill>
                  <a:srgbClr val="3C5999"/>
                </a:solidFill>
                <a:latin typeface="+mn-lt"/>
              </a:rPr>
            </a:br>
            <a:r>
              <a:rPr lang="pl-PL" sz="2400" dirty="0">
                <a:solidFill>
                  <a:srgbClr val="3C5999"/>
                </a:solidFill>
                <a:latin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Liliana Lato – Uniwersytet Łódzki</a:t>
            </a:r>
            <a:r>
              <a:rPr lang="pl-PL" sz="2400" dirty="0">
                <a:solidFill>
                  <a:srgbClr val="3C5999"/>
                </a:solidFill>
                <a:latin typeface="+mn-lt"/>
              </a:rPr>
              <a:t/>
            </a:r>
            <a:br>
              <a:rPr lang="pl-PL" sz="2400" dirty="0">
                <a:solidFill>
                  <a:srgbClr val="3C5999"/>
                </a:solidFill>
                <a:latin typeface="+mn-lt"/>
              </a:rPr>
            </a:br>
            <a:r>
              <a:rPr lang="pl-PL" sz="2400" dirty="0">
                <a:solidFill>
                  <a:srgbClr val="3C5999"/>
                </a:solidFill>
                <a:latin typeface="+mn-lt"/>
              </a:rPr>
              <a:t/>
            </a:r>
            <a:br>
              <a:rPr lang="pl-PL" sz="2400" dirty="0">
                <a:solidFill>
                  <a:srgbClr val="3C5999"/>
                </a:solidFill>
                <a:latin typeface="+mn-lt"/>
              </a:rPr>
            </a:br>
            <a:r>
              <a:rPr lang="pl-PL" sz="2400" dirty="0">
                <a:solidFill>
                  <a:srgbClr val="3C5999"/>
                </a:solidFill>
                <a:latin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Ewa Mroczek – Politechnika Wrocławska</a:t>
            </a:r>
            <a:r>
              <a:rPr lang="pl-PL" sz="2400" dirty="0">
                <a:solidFill>
                  <a:srgbClr val="3C5999"/>
                </a:solidFill>
                <a:latin typeface="+mn-lt"/>
              </a:rPr>
              <a:t/>
            </a:r>
            <a:br>
              <a:rPr lang="pl-PL" sz="2400" dirty="0">
                <a:solidFill>
                  <a:srgbClr val="3C5999"/>
                </a:solidFill>
                <a:latin typeface="+mn-lt"/>
              </a:rPr>
            </a:br>
            <a:r>
              <a:rPr lang="pl-PL" sz="2400" dirty="0">
                <a:solidFill>
                  <a:srgbClr val="3C5999"/>
                </a:solidFill>
                <a:latin typeface="+mn-lt"/>
              </a:rPr>
              <a:t/>
            </a:r>
            <a:br>
              <a:rPr lang="pl-PL" sz="2400" dirty="0">
                <a:solidFill>
                  <a:srgbClr val="3C5999"/>
                </a:solidFill>
                <a:latin typeface="+mn-lt"/>
              </a:rPr>
            </a:br>
            <a:r>
              <a:rPr lang="pl-PL" sz="2400" dirty="0">
                <a:solidFill>
                  <a:srgbClr val="3C5999"/>
                </a:solidFill>
                <a:latin typeface="+mn-lt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Olga </a:t>
            </a:r>
            <a:r>
              <a:rPr lang="pl-PL" sz="2400" dirty="0" err="1">
                <a:solidFill>
                  <a:srgbClr val="3C5999"/>
                </a:solidFill>
                <a:latin typeface="+mn-lt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Pliczyńska</a:t>
            </a:r>
            <a:r>
              <a:rPr lang="pl-PL" sz="2400" dirty="0">
                <a:solidFill>
                  <a:srgbClr val="3C5999"/>
                </a:solidFill>
                <a:latin typeface="+mn-lt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– </a:t>
            </a:r>
            <a:r>
              <a:rPr lang="pl-PL" sz="2400" dirty="0" err="1">
                <a:solidFill>
                  <a:srgbClr val="3C5999"/>
                </a:solidFill>
                <a:latin typeface="+mn-lt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Mokijewska</a:t>
            </a:r>
            <a:r>
              <a:rPr lang="pl-PL" sz="2400" dirty="0">
                <a:solidFill>
                  <a:srgbClr val="3C5999"/>
                </a:solidFill>
                <a:latin typeface="+mn-lt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– UMCS</a:t>
            </a:r>
            <a:r>
              <a:rPr lang="pl-PL" sz="2400" dirty="0">
                <a:solidFill>
                  <a:srgbClr val="3C5999"/>
                </a:solidFill>
                <a:latin typeface="+mn-lt"/>
              </a:rPr>
              <a:t/>
            </a:r>
            <a:br>
              <a:rPr lang="pl-PL" sz="2400" dirty="0">
                <a:solidFill>
                  <a:srgbClr val="3C5999"/>
                </a:solidFill>
                <a:latin typeface="+mn-lt"/>
              </a:rPr>
            </a:br>
            <a:r>
              <a:rPr lang="pl-PL" sz="2400" dirty="0">
                <a:solidFill>
                  <a:srgbClr val="3C5999"/>
                </a:solidFill>
                <a:latin typeface="+mn-lt"/>
              </a:rPr>
              <a:t/>
            </a:r>
            <a:br>
              <a:rPr lang="pl-PL" sz="2400" dirty="0">
                <a:solidFill>
                  <a:srgbClr val="3C5999"/>
                </a:solidFill>
                <a:latin typeface="+mn-lt"/>
              </a:rPr>
            </a:br>
            <a:r>
              <a:rPr lang="pl-PL" sz="2400" dirty="0">
                <a:solidFill>
                  <a:srgbClr val="3C5999"/>
                </a:solidFill>
                <a:latin typeface="+mn-lt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Sylwia Rutkowska – Uniwersytet Ekonomiczny w Krakowie</a:t>
            </a:r>
            <a:endParaRPr lang="pl-PL" sz="2400" dirty="0">
              <a:solidFill>
                <a:srgbClr val="3C5999"/>
              </a:solidFill>
              <a:latin typeface="+mn-lt"/>
            </a:endParaRPr>
          </a:p>
        </p:txBody>
      </p:sp>
      <p:sp>
        <p:nvSpPr>
          <p:cNvPr id="8" name="Symbol zastępczy zawartości 2"/>
          <p:cNvSpPr txBox="1">
            <a:spLocks/>
          </p:cNvSpPr>
          <p:nvPr/>
        </p:nvSpPr>
        <p:spPr>
          <a:xfrm>
            <a:off x="845092" y="209876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dirty="0"/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304EDFB2-5663-44F5-957B-FA88054AA1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0148835" y="194306"/>
            <a:ext cx="1938810" cy="93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95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a 12">
            <a:extLst>
              <a:ext uri="{FF2B5EF4-FFF2-40B4-BE49-F238E27FC236}">
                <a16:creationId xmlns:a16="http://schemas.microsoft.com/office/drawing/2014/main" id="{1F7BF991-3970-47BE-B8A5-6C596CEA2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047773" y="4887597"/>
            <a:ext cx="1808868" cy="876390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1552443" y="1739740"/>
            <a:ext cx="681783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err="1">
                <a:solidFill>
                  <a:srgbClr val="3C5999"/>
                </a:solidFill>
              </a:rPr>
              <a:t>Coordinators</a:t>
            </a:r>
            <a:r>
              <a:rPr lang="pl-PL" sz="2400" dirty="0">
                <a:solidFill>
                  <a:srgbClr val="3C5999"/>
                </a:solidFill>
              </a:rPr>
              <a:t>:</a:t>
            </a:r>
          </a:p>
          <a:p>
            <a:endParaRPr lang="pl-PL" dirty="0">
              <a:solidFill>
                <a:srgbClr val="3C5999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dirty="0">
              <a:solidFill>
                <a:srgbClr val="3C5999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dirty="0">
              <a:solidFill>
                <a:srgbClr val="3C5999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srgbClr val="3C5999"/>
                </a:solidFill>
              </a:rPr>
              <a:t>Katarzyna </a:t>
            </a:r>
            <a:r>
              <a:rPr lang="pl-PL" sz="2400" dirty="0" err="1">
                <a:solidFill>
                  <a:srgbClr val="3C5999"/>
                </a:solidFill>
              </a:rPr>
              <a:t>Specjalska</a:t>
            </a:r>
            <a:r>
              <a:rPr lang="pl-PL" sz="2400" dirty="0">
                <a:solidFill>
                  <a:srgbClr val="3C5999"/>
                </a:solidFill>
              </a:rPr>
              <a:t>, </a:t>
            </a:r>
          </a:p>
          <a:p>
            <a:r>
              <a:rPr lang="pl-PL" sz="2400" dirty="0">
                <a:solidFill>
                  <a:srgbClr val="3C5999"/>
                </a:solidFill>
              </a:rPr>
              <a:t>    Szkoła Główna Gospodarstwa Wiejskiego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dirty="0">
              <a:solidFill>
                <a:srgbClr val="3C5999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dirty="0">
              <a:solidFill>
                <a:srgbClr val="3C5999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dirty="0">
              <a:solidFill>
                <a:srgbClr val="3C5999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dirty="0">
              <a:solidFill>
                <a:srgbClr val="3C5999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dirty="0">
              <a:solidFill>
                <a:srgbClr val="3C5999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dirty="0">
              <a:solidFill>
                <a:srgbClr val="3C5999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srgbClr val="3C5999"/>
                </a:solidFill>
              </a:rPr>
              <a:t>Magdalena Zawirska-Wolniewicz, Politechnika Poznańska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dirty="0"/>
          </a:p>
          <a:p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6F3807E5-120B-4411-8B00-3261CC8DB6C3}"/>
              </a:ext>
            </a:extLst>
          </p:cNvPr>
          <p:cNvSpPr txBox="1"/>
          <p:nvPr/>
        </p:nvSpPr>
        <p:spPr>
          <a:xfrm>
            <a:off x="1626025" y="424950"/>
            <a:ext cx="71480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 err="1">
                <a:solidFill>
                  <a:srgbClr val="3C5999"/>
                </a:solidFill>
              </a:rPr>
              <a:t>Coffee</a:t>
            </a:r>
            <a:r>
              <a:rPr lang="pl-PL" sz="4000" b="1" dirty="0">
                <a:solidFill>
                  <a:srgbClr val="3C5999"/>
                </a:solidFill>
              </a:rPr>
              <a:t> with </a:t>
            </a:r>
            <a:r>
              <a:rPr lang="pl-PL" sz="4000" b="1" dirty="0" err="1">
                <a:solidFill>
                  <a:srgbClr val="3C5999"/>
                </a:solidFill>
              </a:rPr>
              <a:t>IROsF</a:t>
            </a:r>
            <a:r>
              <a:rPr lang="pl-PL" sz="4000" b="1" dirty="0">
                <a:solidFill>
                  <a:srgbClr val="3C5999"/>
                </a:solidFill>
              </a:rPr>
              <a:t>/</a:t>
            </a:r>
            <a:r>
              <a:rPr lang="pl-PL" sz="4000" b="1" dirty="0" err="1">
                <a:solidFill>
                  <a:srgbClr val="3C5999"/>
                </a:solidFill>
              </a:rPr>
              <a:t>IROsF</a:t>
            </a:r>
            <a:r>
              <a:rPr lang="pl-PL" sz="4000" b="1" dirty="0">
                <a:solidFill>
                  <a:srgbClr val="3C5999"/>
                </a:solidFill>
              </a:rPr>
              <a:t> </a:t>
            </a:r>
            <a:r>
              <a:rPr lang="pl-PL" sz="4000" b="1" dirty="0" err="1">
                <a:solidFill>
                  <a:srgbClr val="3C5999"/>
                </a:solidFill>
              </a:rPr>
              <a:t>Guest</a:t>
            </a:r>
            <a:endParaRPr lang="pl-PL" sz="4000" b="1" dirty="0">
              <a:solidFill>
                <a:srgbClr val="3C5999"/>
              </a:solidFill>
            </a:endParaRPr>
          </a:p>
          <a:p>
            <a:pPr algn="ctr"/>
            <a:endParaRPr lang="pl-PL" sz="2400" dirty="0"/>
          </a:p>
        </p:txBody>
      </p:sp>
      <p:pic>
        <p:nvPicPr>
          <p:cNvPr id="2050" name="Picture 2" descr="http://www.irosforum.pl/wp-content/uploads/Katarzyna-Specjalska-foto-2-214x300.jpeg">
            <a:extLst>
              <a:ext uri="{FF2B5EF4-FFF2-40B4-BE49-F238E27FC236}">
                <a16:creationId xmlns:a16="http://schemas.microsoft.com/office/drawing/2014/main" id="{FC0EA321-1178-428B-942D-4E84776A9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8597" y="737185"/>
            <a:ext cx="2292887" cy="321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irosforum.pl/wp-content/uploads/Magdalena-Zawirska-Wolniewicz-foto-287x300.png">
            <a:extLst>
              <a:ext uri="{FF2B5EF4-FFF2-40B4-BE49-F238E27FC236}">
                <a16:creationId xmlns:a16="http://schemas.microsoft.com/office/drawing/2014/main" id="{5E38B588-E4D3-43B3-9040-5AC0D6C88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061" y="4088961"/>
            <a:ext cx="2547424" cy="266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1336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>
            <a:extLst>
              <a:ext uri="{FF2B5EF4-FFF2-40B4-BE49-F238E27FC236}">
                <a16:creationId xmlns:a16="http://schemas.microsoft.com/office/drawing/2014/main" id="{A2DFCD56-DFF2-4171-B4E0-580C440D2C9D}"/>
              </a:ext>
            </a:extLst>
          </p:cNvPr>
          <p:cNvSpPr/>
          <p:nvPr/>
        </p:nvSpPr>
        <p:spPr>
          <a:xfrm>
            <a:off x="783769" y="691681"/>
            <a:ext cx="6792687" cy="417423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07000"/>
              </a:lnSpc>
              <a:spcAft>
                <a:spcPts val="4200"/>
              </a:spcAft>
            </a:pPr>
            <a:endParaRPr lang="pl-PL" dirty="0">
              <a:solidFill>
                <a:srgbClr val="0D1C2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A5D551F7-81F3-48C0-ADC9-D4A5B100F017}"/>
              </a:ext>
            </a:extLst>
          </p:cNvPr>
          <p:cNvSpPr txBox="1"/>
          <p:nvPr/>
        </p:nvSpPr>
        <p:spPr>
          <a:xfrm>
            <a:off x="600639" y="369832"/>
            <a:ext cx="979679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 err="1">
                <a:solidFill>
                  <a:srgbClr val="3C5999"/>
                </a:solidFill>
              </a:rPr>
              <a:t>Support</a:t>
            </a:r>
            <a:r>
              <a:rPr lang="pl-PL" sz="3200" b="1" dirty="0">
                <a:solidFill>
                  <a:srgbClr val="3C5999"/>
                </a:solidFill>
              </a:rPr>
              <a:t> for </a:t>
            </a:r>
            <a:r>
              <a:rPr lang="pl-PL" sz="3200" b="1" dirty="0" err="1">
                <a:solidFill>
                  <a:srgbClr val="3C5999"/>
                </a:solidFill>
              </a:rPr>
              <a:t>applicants</a:t>
            </a:r>
            <a:r>
              <a:rPr lang="pl-PL" sz="3200" b="1" dirty="0">
                <a:solidFill>
                  <a:srgbClr val="3C5999"/>
                </a:solidFill>
              </a:rPr>
              <a:t> for </a:t>
            </a:r>
            <a:r>
              <a:rPr lang="pl-PL" sz="3200" b="1" dirty="0" err="1">
                <a:solidFill>
                  <a:srgbClr val="3C5999"/>
                </a:solidFill>
              </a:rPr>
              <a:t>admission</a:t>
            </a:r>
            <a:r>
              <a:rPr lang="pl-PL" sz="3200" b="1" dirty="0">
                <a:solidFill>
                  <a:srgbClr val="3C5999"/>
                </a:solidFill>
              </a:rPr>
              <a:t> to the Network</a:t>
            </a:r>
            <a:endParaRPr lang="pl-PL" sz="2400" dirty="0"/>
          </a:p>
          <a:p>
            <a:endParaRPr lang="pl-PL" sz="2400" dirty="0">
              <a:cs typeface="Calibri" panose="020F0502020204030204" pitchFamily="34" charset="0"/>
            </a:endParaRPr>
          </a:p>
          <a:p>
            <a:endParaRPr lang="pl-PL" sz="2400" dirty="0">
              <a:cs typeface="Calibri" panose="020F0502020204030204" pitchFamily="34" charset="0"/>
            </a:endParaRPr>
          </a:p>
          <a:p>
            <a:endParaRPr lang="pl-PL" sz="2400" dirty="0">
              <a:cs typeface="Calibri" panose="020F0502020204030204" pitchFamily="34" charset="0"/>
            </a:endParaRPr>
          </a:p>
          <a:p>
            <a:endParaRPr lang="pl-PL" sz="2400" dirty="0">
              <a:cs typeface="Calibri" panose="020F0502020204030204" pitchFamily="34" charset="0"/>
            </a:endParaRPr>
          </a:p>
          <a:p>
            <a:endParaRPr lang="pl-PL" sz="2400" dirty="0">
              <a:solidFill>
                <a:srgbClr val="3C5999"/>
              </a:solidFill>
              <a:cs typeface="Calibri" panose="020F0502020204030204" pitchFamily="34" charset="0"/>
            </a:endParaRPr>
          </a:p>
          <a:p>
            <a:r>
              <a:rPr lang="pl-PL" sz="2400" dirty="0" err="1">
                <a:solidFill>
                  <a:srgbClr val="3C5999"/>
                </a:solidFill>
                <a:cs typeface="Calibri" panose="020F0502020204030204" pitchFamily="34" charset="0"/>
              </a:rPr>
              <a:t>Coordinator</a:t>
            </a:r>
            <a:r>
              <a:rPr lang="pl-PL" sz="2400" dirty="0">
                <a:solidFill>
                  <a:srgbClr val="3C5999"/>
                </a:solidFill>
                <a:cs typeface="Calibri" panose="020F0502020204030204" pitchFamily="34" charset="0"/>
              </a:rPr>
              <a:t>:</a:t>
            </a:r>
          </a:p>
          <a:p>
            <a:endParaRPr lang="pl-PL" sz="2400" dirty="0">
              <a:solidFill>
                <a:srgbClr val="3C5999"/>
              </a:solidFill>
              <a:cs typeface="Calibri" panose="020F0502020204030204" pitchFamily="34" charset="0"/>
            </a:endParaRPr>
          </a:p>
          <a:p>
            <a:r>
              <a:rPr lang="pl-PL" sz="2400" dirty="0">
                <a:solidFill>
                  <a:srgbClr val="3C5999"/>
                </a:solidFill>
                <a:cs typeface="Calibri" panose="020F0502020204030204" pitchFamily="34" charset="0"/>
              </a:rPr>
              <a:t>Katarzyna Baron-</a:t>
            </a:r>
            <a:r>
              <a:rPr lang="pl-PL" sz="2400" dirty="0" err="1">
                <a:solidFill>
                  <a:srgbClr val="3C5999"/>
                </a:solidFill>
                <a:cs typeface="Calibri" panose="020F0502020204030204" pitchFamily="34" charset="0"/>
              </a:rPr>
              <a:t>Lisiakiewicz</a:t>
            </a:r>
            <a:r>
              <a:rPr lang="pl-PL" sz="2400" dirty="0">
                <a:solidFill>
                  <a:srgbClr val="3C5999"/>
                </a:solidFill>
                <a:cs typeface="Calibri" panose="020F0502020204030204" pitchFamily="34" charset="0"/>
              </a:rPr>
              <a:t>, Politechnika Krakowska</a:t>
            </a:r>
          </a:p>
        </p:txBody>
      </p:sp>
      <p:pic>
        <p:nvPicPr>
          <p:cNvPr id="3076" name="Picture 4" descr="http://www.irosforum.pl/wp-content/uploads/Fota-Katarzyna-Baron-Lisiakiewicz.docx-1-273x300.jpg">
            <a:extLst>
              <a:ext uri="{FF2B5EF4-FFF2-40B4-BE49-F238E27FC236}">
                <a16:creationId xmlns:a16="http://schemas.microsoft.com/office/drawing/2014/main" id="{76975633-50F9-4CBD-8603-B151623A4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414" y="2080009"/>
            <a:ext cx="3187388" cy="350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F572654A-FFBC-4E6B-B9BD-0A274C3D0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12496" y="287736"/>
            <a:ext cx="1667483" cy="80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053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A5D551F7-81F3-48C0-ADC9-D4A5B100F017}"/>
              </a:ext>
            </a:extLst>
          </p:cNvPr>
          <p:cNvSpPr txBox="1"/>
          <p:nvPr/>
        </p:nvSpPr>
        <p:spPr>
          <a:xfrm>
            <a:off x="1145762" y="387417"/>
            <a:ext cx="97967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 err="1">
                <a:solidFill>
                  <a:srgbClr val="3C5999"/>
                </a:solidFill>
              </a:rPr>
              <a:t>Organizational</a:t>
            </a:r>
            <a:r>
              <a:rPr lang="pl-PL" sz="3200" b="1" dirty="0">
                <a:solidFill>
                  <a:srgbClr val="3C5999"/>
                </a:solidFill>
              </a:rPr>
              <a:t> </a:t>
            </a:r>
            <a:r>
              <a:rPr lang="pl-PL" sz="3200" b="1" dirty="0" err="1">
                <a:solidFill>
                  <a:srgbClr val="3C5999"/>
                </a:solidFill>
              </a:rPr>
              <a:t>matters</a:t>
            </a:r>
            <a:r>
              <a:rPr lang="pl-PL" sz="3200" b="1" dirty="0">
                <a:solidFill>
                  <a:srgbClr val="3C5999"/>
                </a:solidFill>
              </a:rPr>
              <a:t>.</a:t>
            </a: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FC80D401-1B72-4C4D-B01B-BF6CB281D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108815" y="306398"/>
            <a:ext cx="1667483" cy="807889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1264ED39-F7F1-45B0-8E82-A71F6569A3A9}"/>
              </a:ext>
            </a:extLst>
          </p:cNvPr>
          <p:cNvSpPr txBox="1"/>
          <p:nvPr/>
        </p:nvSpPr>
        <p:spPr>
          <a:xfrm rot="10800000" flipH="1" flipV="1">
            <a:off x="1908888" y="1614215"/>
            <a:ext cx="8602823" cy="3737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3C5999"/>
                </a:solidFill>
              </a:rPr>
              <a:t>Current communication (website, Facebook, emails, surveys).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3C5999"/>
                </a:solidFill>
              </a:rPr>
              <a:t>Meetings: </a:t>
            </a:r>
            <a:r>
              <a:rPr lang="en-US" sz="2000" dirty="0" err="1">
                <a:solidFill>
                  <a:srgbClr val="3C5999"/>
                </a:solidFill>
              </a:rPr>
              <a:t>IROsF</a:t>
            </a:r>
            <a:r>
              <a:rPr lang="en-US" sz="2000" dirty="0">
                <a:solidFill>
                  <a:srgbClr val="3C5999"/>
                </a:solidFill>
              </a:rPr>
              <a:t> Council (4 times a year), Steering Committee (</a:t>
            </a:r>
            <a:r>
              <a:rPr lang="pl-PL" sz="2000" dirty="0" err="1">
                <a:solidFill>
                  <a:srgbClr val="3C5999"/>
                </a:solidFill>
              </a:rPr>
              <a:t>once</a:t>
            </a:r>
            <a:r>
              <a:rPr lang="en-US" sz="2000" dirty="0">
                <a:solidFill>
                  <a:srgbClr val="3C5999"/>
                </a:solidFill>
              </a:rPr>
              <a:t> every 2 months), expert groups (according to coordinators' calendar)</a:t>
            </a:r>
            <a:r>
              <a:rPr lang="pl-PL" sz="2000" dirty="0">
                <a:solidFill>
                  <a:srgbClr val="3C5999"/>
                </a:solidFill>
              </a:rPr>
              <a:t>,</a:t>
            </a:r>
            <a:r>
              <a:rPr lang="en-US" sz="2000" dirty="0">
                <a:solidFill>
                  <a:srgbClr val="3C5999"/>
                </a:solidFill>
              </a:rPr>
              <a:t> with activity coordinators (as needed) - online.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3C5999"/>
                </a:solidFill>
              </a:rPr>
              <a:t>Acceptance of new members into the Network (presentation during </a:t>
            </a:r>
            <a:r>
              <a:rPr lang="en-US" sz="2000" dirty="0" err="1">
                <a:solidFill>
                  <a:srgbClr val="3C5999"/>
                </a:solidFill>
              </a:rPr>
              <a:t>IROsF</a:t>
            </a:r>
            <a:r>
              <a:rPr lang="en-US" sz="2000" dirty="0">
                <a:solidFill>
                  <a:srgbClr val="3C5999"/>
                </a:solidFill>
              </a:rPr>
              <a:t> Council meetings).</a:t>
            </a:r>
            <a:endParaRPr lang="pl-PL" sz="2000" dirty="0">
              <a:solidFill>
                <a:srgbClr val="3C5999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3C5999"/>
                </a:solidFill>
              </a:rPr>
              <a:t>In-person meeting - proposal for this year, Gdańsk in autumn or spring </a:t>
            </a:r>
            <a:r>
              <a:rPr lang="pl-PL" sz="2000" dirty="0">
                <a:solidFill>
                  <a:srgbClr val="3C5999"/>
                </a:solidFill>
              </a:rPr>
              <a:t>of </a:t>
            </a:r>
            <a:r>
              <a:rPr lang="en-US" sz="2000" dirty="0">
                <a:solidFill>
                  <a:srgbClr val="3C5999"/>
                </a:solidFill>
              </a:rPr>
              <a:t>2024.</a:t>
            </a:r>
          </a:p>
        </p:txBody>
      </p:sp>
    </p:spTree>
    <p:extLst>
      <p:ext uri="{BB962C8B-B14F-4D97-AF65-F5344CB8AC3E}">
        <p14:creationId xmlns:p14="http://schemas.microsoft.com/office/powerpoint/2010/main" val="25170717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4F284328-3DBC-4AFD-AADD-BBEDBD69471F}"/>
              </a:ext>
            </a:extLst>
          </p:cNvPr>
          <p:cNvSpPr/>
          <p:nvPr/>
        </p:nvSpPr>
        <p:spPr>
          <a:xfrm>
            <a:off x="-10049" y="5570806"/>
            <a:ext cx="12192000" cy="1287194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462500CE-8055-450D-86F4-7F1DABC0AA1E}"/>
              </a:ext>
            </a:extLst>
          </p:cNvPr>
          <p:cNvSpPr/>
          <p:nvPr/>
        </p:nvSpPr>
        <p:spPr>
          <a:xfrm>
            <a:off x="2504294" y="1535905"/>
            <a:ext cx="5991637" cy="98191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07000"/>
              </a:lnSpc>
              <a:spcAft>
                <a:spcPts val="4200"/>
              </a:spcAft>
            </a:pPr>
            <a:endParaRPr lang="pl-PL" sz="3200" b="1" dirty="0">
              <a:solidFill>
                <a:srgbClr val="0D1C2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9CDD43EA-34FF-4A8E-97A5-E74E4DB76C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2" t="59607" r="27005" b="31020"/>
          <a:stretch/>
        </p:blipFill>
        <p:spPr>
          <a:xfrm>
            <a:off x="-40193" y="5702786"/>
            <a:ext cx="8675077" cy="1287194"/>
          </a:xfrm>
          <a:prstGeom prst="rect">
            <a:avLst/>
          </a:prstGeom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04B7BD6F-DCD2-4007-A7EA-1115AB4AB6FA}"/>
              </a:ext>
            </a:extLst>
          </p:cNvPr>
          <p:cNvSpPr/>
          <p:nvPr/>
        </p:nvSpPr>
        <p:spPr>
          <a:xfrm>
            <a:off x="3488924" y="71022"/>
            <a:ext cx="8037958" cy="54424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pl-PL" sz="2400" dirty="0">
              <a:latin typeface="Century Gothic" panose="020B0502020202020204" pitchFamily="34" charset="0"/>
            </a:endParaRPr>
          </a:p>
          <a:p>
            <a:endParaRPr lang="pl-PL" sz="2400" dirty="0">
              <a:latin typeface="Century Gothic" panose="020B0502020202020204" pitchFamily="34" charset="0"/>
            </a:endParaRPr>
          </a:p>
          <a:p>
            <a:endParaRPr lang="pl-PL" sz="2400" dirty="0">
              <a:latin typeface="Century Gothic" panose="020B0502020202020204" pitchFamily="34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endParaRPr lang="pl-PL" dirty="0">
              <a:solidFill>
                <a:srgbClr val="0D1C2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0A612D7-06DD-4B2C-9CA3-FBDA286F2FF2}"/>
              </a:ext>
            </a:extLst>
          </p:cNvPr>
          <p:cNvSpPr txBox="1"/>
          <p:nvPr/>
        </p:nvSpPr>
        <p:spPr>
          <a:xfrm>
            <a:off x="2763297" y="328859"/>
            <a:ext cx="6772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err="1">
                <a:solidFill>
                  <a:srgbClr val="3C5999"/>
                </a:solidFill>
              </a:rPr>
              <a:t>Our</a:t>
            </a:r>
            <a:r>
              <a:rPr lang="pl-PL" sz="3600" b="1" dirty="0">
                <a:solidFill>
                  <a:srgbClr val="3C5999"/>
                </a:solidFill>
              </a:rPr>
              <a:t> media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1E2AD03A-3580-47B1-98B8-EC33829E7A1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706" y="5966954"/>
            <a:ext cx="1801372" cy="676657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47A22BE5-2D34-49EB-B8E9-9F4DF77BA7DA}"/>
              </a:ext>
            </a:extLst>
          </p:cNvPr>
          <p:cNvSpPr/>
          <p:nvPr/>
        </p:nvSpPr>
        <p:spPr>
          <a:xfrm>
            <a:off x="1045030" y="1842198"/>
            <a:ext cx="531557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>
              <a:hlinkClick r:id="rId4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 err="1">
                <a:solidFill>
                  <a:srgbClr val="3C5999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Website</a:t>
            </a:r>
            <a:r>
              <a:rPr lang="pl-PL" dirty="0">
                <a:solidFill>
                  <a:srgbClr val="3C5999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: </a:t>
            </a:r>
            <a:r>
              <a:rPr lang="pl-PL" dirty="0" err="1">
                <a:solidFill>
                  <a:srgbClr val="3C5999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IROs</a:t>
            </a:r>
            <a:r>
              <a:rPr lang="pl-PL" dirty="0">
                <a:solidFill>
                  <a:srgbClr val="3C5999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Forum – International Relations </a:t>
            </a:r>
            <a:r>
              <a:rPr lang="pl-PL" dirty="0" err="1">
                <a:solidFill>
                  <a:srgbClr val="3C5999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Offices</a:t>
            </a:r>
            <a:r>
              <a:rPr lang="pl-PL" dirty="0">
                <a:solidFill>
                  <a:srgbClr val="3C5999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Forum</a:t>
            </a:r>
            <a:endParaRPr lang="pl-PL" dirty="0">
              <a:solidFill>
                <a:srgbClr val="3C5999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dirty="0">
              <a:solidFill>
                <a:srgbClr val="3C5999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3C5999"/>
                </a:solidFill>
              </a:rPr>
              <a:t>FB profile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dirty="0">
              <a:solidFill>
                <a:srgbClr val="3C5999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 err="1">
                <a:solidFill>
                  <a:srgbClr val="3C5999"/>
                </a:solidFill>
              </a:rPr>
              <a:t>Our</a:t>
            </a:r>
            <a:r>
              <a:rPr lang="pl-PL" dirty="0">
                <a:solidFill>
                  <a:srgbClr val="3C5999"/>
                </a:solidFill>
              </a:rPr>
              <a:t> </a:t>
            </a:r>
            <a:r>
              <a:rPr lang="pl-PL" dirty="0" err="1">
                <a:solidFill>
                  <a:srgbClr val="3C5999"/>
                </a:solidFill>
              </a:rPr>
              <a:t>personal</a:t>
            </a:r>
            <a:r>
              <a:rPr lang="pl-PL" dirty="0">
                <a:solidFill>
                  <a:srgbClr val="3C5999"/>
                </a:solidFill>
              </a:rPr>
              <a:t> </a:t>
            </a:r>
            <a:r>
              <a:rPr lang="pl-PL" dirty="0" err="1">
                <a:solidFill>
                  <a:srgbClr val="3C5999"/>
                </a:solidFill>
              </a:rPr>
              <a:t>profiles</a:t>
            </a:r>
            <a:r>
              <a:rPr lang="pl-PL" dirty="0">
                <a:solidFill>
                  <a:srgbClr val="3C5999"/>
                </a:solidFill>
              </a:rPr>
              <a:t> on LinkedIn and </a:t>
            </a:r>
            <a:r>
              <a:rPr lang="pl-PL" dirty="0" err="1">
                <a:solidFill>
                  <a:srgbClr val="3C5999"/>
                </a:solidFill>
              </a:rPr>
              <a:t>Insta</a:t>
            </a:r>
            <a:endParaRPr lang="pl-PL" dirty="0">
              <a:solidFill>
                <a:srgbClr val="3C5999"/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4DB3434-467F-424A-9F04-0459EABCDD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0784" y="1001107"/>
            <a:ext cx="4761216" cy="2678184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CC68EF23-A54F-4AEF-9A28-E3A39439A8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0784" y="3848516"/>
            <a:ext cx="4761216" cy="2678184"/>
          </a:xfrm>
          <a:prstGeom prst="rect">
            <a:avLst/>
          </a:prstGeom>
        </p:spPr>
      </p:pic>
      <p:pic>
        <p:nvPicPr>
          <p:cNvPr id="13" name="Grafika 12">
            <a:extLst>
              <a:ext uri="{FF2B5EF4-FFF2-40B4-BE49-F238E27FC236}">
                <a16:creationId xmlns:a16="http://schemas.microsoft.com/office/drawing/2014/main" id="{AAEFD1C7-F1FF-4BC3-9F78-25EF964D51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11288" y="173164"/>
            <a:ext cx="1667483" cy="80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1063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>
            <a:extLst>
              <a:ext uri="{FF2B5EF4-FFF2-40B4-BE49-F238E27FC236}">
                <a16:creationId xmlns:a16="http://schemas.microsoft.com/office/drawing/2014/main" id="{A2DFCD56-DFF2-4171-B4E0-580C440D2C9D}"/>
              </a:ext>
            </a:extLst>
          </p:cNvPr>
          <p:cNvSpPr/>
          <p:nvPr/>
        </p:nvSpPr>
        <p:spPr>
          <a:xfrm>
            <a:off x="1828799" y="1776192"/>
            <a:ext cx="7921869" cy="274376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dirty="0">
                <a:solidFill>
                  <a:srgbClr val="3C5999"/>
                </a:solidFill>
              </a:rPr>
              <a:t>The Barbara </a:t>
            </a:r>
            <a:r>
              <a:rPr lang="en-US" dirty="0" err="1">
                <a:solidFill>
                  <a:srgbClr val="3C5999"/>
                </a:solidFill>
              </a:rPr>
              <a:t>Centkowska</a:t>
            </a:r>
            <a:r>
              <a:rPr lang="en-US" dirty="0">
                <a:solidFill>
                  <a:srgbClr val="3C5999"/>
                </a:solidFill>
              </a:rPr>
              <a:t> Award is named after the long-time Director of the Office of Programs and International Cooperation at the University of Economics in Katowice, the co-founder and the first Chair of our network.</a:t>
            </a:r>
          </a:p>
          <a:p>
            <a:endParaRPr lang="pl-PL" dirty="0">
              <a:solidFill>
                <a:srgbClr val="3C5999"/>
              </a:solidFill>
            </a:endParaRPr>
          </a:p>
          <a:p>
            <a:r>
              <a:rPr lang="en-US" dirty="0">
                <a:solidFill>
                  <a:srgbClr val="3C5999"/>
                </a:solidFill>
              </a:rPr>
              <a:t>The award is given for an outstanding contribution to </a:t>
            </a:r>
            <a:r>
              <a:rPr lang="pl-PL" dirty="0">
                <a:solidFill>
                  <a:srgbClr val="3C5999"/>
                </a:solidFill>
              </a:rPr>
              <a:t>the </a:t>
            </a:r>
            <a:r>
              <a:rPr lang="en-US" dirty="0">
                <a:solidFill>
                  <a:srgbClr val="3C5999"/>
                </a:solidFill>
              </a:rPr>
              <a:t>internationalization </a:t>
            </a:r>
            <a:r>
              <a:rPr lang="pl-PL" dirty="0" err="1">
                <a:solidFill>
                  <a:srgbClr val="3C5999"/>
                </a:solidFill>
              </a:rPr>
              <a:t>at</a:t>
            </a:r>
            <a:r>
              <a:rPr lang="en-US" dirty="0">
                <a:solidFill>
                  <a:srgbClr val="3C5999"/>
                </a:solidFill>
              </a:rPr>
              <a:t> Polish universities, innovation, vision, best practices or special merits for the development of the IROs Forum. The award consists of a statuette and a diploma</a:t>
            </a:r>
            <a:r>
              <a:rPr lang="en-US" dirty="0"/>
              <a:t>.</a:t>
            </a:r>
          </a:p>
          <a:p>
            <a:endParaRPr lang="pl-PL" dirty="0">
              <a:solidFill>
                <a:srgbClr val="3C5999"/>
              </a:solidFill>
            </a:endParaRPr>
          </a:p>
          <a:p>
            <a:r>
              <a:rPr lang="pt-BR" u="sng" dirty="0">
                <a:solidFill>
                  <a:srgbClr val="3C5999"/>
                </a:solidFill>
                <a:hlinkClick r:id="rId2"/>
              </a:rPr>
              <a:t>The IROs Forum Ba</a:t>
            </a:r>
            <a:r>
              <a:rPr lang="pl-PL" u="sng" dirty="0" err="1">
                <a:solidFill>
                  <a:srgbClr val="3C5999"/>
                </a:solidFill>
                <a:hlinkClick r:id="rId2"/>
              </a:rPr>
              <a:t>rbara</a:t>
            </a:r>
            <a:r>
              <a:rPr lang="pl-PL" u="sng" dirty="0">
                <a:solidFill>
                  <a:srgbClr val="3C5999"/>
                </a:solidFill>
                <a:hlinkClick r:id="rId2"/>
              </a:rPr>
              <a:t> </a:t>
            </a:r>
            <a:r>
              <a:rPr lang="pt-BR" u="sng" dirty="0">
                <a:solidFill>
                  <a:srgbClr val="3C5999"/>
                </a:solidFill>
                <a:hlinkClick r:id="rId2"/>
              </a:rPr>
              <a:t>Centkowska Award</a:t>
            </a:r>
            <a:r>
              <a:rPr lang="pl-PL" u="sng" dirty="0">
                <a:solidFill>
                  <a:srgbClr val="3C5999"/>
                </a:solidFill>
                <a:hlinkClick r:id="rId2"/>
              </a:rPr>
              <a:t>:</a:t>
            </a:r>
            <a:endParaRPr lang="pl-PL" u="sng" dirty="0">
              <a:solidFill>
                <a:srgbClr val="3C5999"/>
              </a:solidFill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A5D551F7-81F3-48C0-ADC9-D4A5B100F017}"/>
              </a:ext>
            </a:extLst>
          </p:cNvPr>
          <p:cNvSpPr txBox="1"/>
          <p:nvPr/>
        </p:nvSpPr>
        <p:spPr>
          <a:xfrm>
            <a:off x="1145762" y="387417"/>
            <a:ext cx="97967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3C5999"/>
                </a:solidFill>
              </a:rPr>
              <a:t>The IROs Forum Barbara </a:t>
            </a:r>
            <a:r>
              <a:rPr lang="en-US" sz="3200" b="1" dirty="0" err="1">
                <a:solidFill>
                  <a:srgbClr val="3C5999"/>
                </a:solidFill>
              </a:rPr>
              <a:t>Centkowska</a:t>
            </a:r>
            <a:r>
              <a:rPr lang="en-US" sz="3200" b="1" dirty="0">
                <a:solidFill>
                  <a:srgbClr val="3C5999"/>
                </a:solidFill>
              </a:rPr>
              <a:t> Award</a:t>
            </a:r>
            <a:endParaRPr lang="pl-PL" sz="3200" b="1" dirty="0">
              <a:solidFill>
                <a:srgbClr val="3C5999"/>
              </a:solidFill>
            </a:endParaRPr>
          </a:p>
        </p:txBody>
      </p:sp>
      <p:pic>
        <p:nvPicPr>
          <p:cNvPr id="2052" name="Picture 4" descr="http://www.irosforum.pl/wp-content/uploads/Ikar.jpg">
            <a:extLst>
              <a:ext uri="{FF2B5EF4-FFF2-40B4-BE49-F238E27FC236}">
                <a16:creationId xmlns:a16="http://schemas.microsoft.com/office/drawing/2014/main" id="{BAFEBC0E-D346-48AC-A58B-0889FE3D6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668" y="888592"/>
            <a:ext cx="2268417" cy="466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828799" y="4365010"/>
            <a:ext cx="2525563" cy="249299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i="0" u="none" strike="noStrike" cap="none" normalizeH="0" baseline="0" dirty="0">
                <a:ln>
                  <a:noFill/>
                </a:ln>
                <a:solidFill>
                  <a:srgbClr val="3C5999"/>
                </a:solidFill>
                <a:effectLst/>
                <a:latin typeface="+mn-lt"/>
              </a:rPr>
              <a:t>prof. Jerzy Buzek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i="0" u="none" strike="noStrike" cap="none" normalizeH="0" baseline="0" dirty="0">
                <a:ln>
                  <a:noFill/>
                </a:ln>
                <a:solidFill>
                  <a:srgbClr val="3C5999"/>
                </a:solidFill>
                <a:effectLst/>
                <a:latin typeface="+mn-lt"/>
              </a:rPr>
              <a:t>Agata Kulesza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i="0" u="none" strike="noStrike" cap="none" normalizeH="0" baseline="0" dirty="0">
                <a:ln>
                  <a:noFill/>
                </a:ln>
                <a:solidFill>
                  <a:srgbClr val="3C5999"/>
                </a:solidFill>
                <a:effectLst/>
                <a:latin typeface="+mn-lt"/>
              </a:rPr>
              <a:t>Katarzyna Aleksy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i="0" u="none" strike="noStrike" cap="none" normalizeH="0" baseline="0" dirty="0">
                <a:ln>
                  <a:noFill/>
                </a:ln>
                <a:solidFill>
                  <a:srgbClr val="3C5999"/>
                </a:solidFill>
                <a:effectLst/>
                <a:latin typeface="+mn-lt"/>
              </a:rPr>
              <a:t>Dominika Janik Hornik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i="0" u="none" strike="noStrike" cap="none" normalizeH="0" baseline="0" dirty="0">
                <a:ln>
                  <a:noFill/>
                </a:ln>
                <a:solidFill>
                  <a:srgbClr val="3C5999"/>
                </a:solidFill>
                <a:effectLst/>
                <a:latin typeface="+mn-lt"/>
              </a:rPr>
              <a:t>prof. Jan Wojtyła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i="0" u="none" strike="noStrike" cap="none" normalizeH="0" baseline="0" dirty="0">
                <a:ln>
                  <a:noFill/>
                </a:ln>
                <a:solidFill>
                  <a:srgbClr val="3C5999"/>
                </a:solidFill>
                <a:effectLst/>
                <a:latin typeface="+mn-lt"/>
              </a:rPr>
              <a:t>dr Paweł </a:t>
            </a:r>
            <a:r>
              <a:rPr kumimoji="0" lang="pl-PL" altLang="pl-PL" i="0" u="none" strike="noStrike" cap="none" normalizeH="0" baseline="0" dirty="0" err="1">
                <a:ln>
                  <a:noFill/>
                </a:ln>
                <a:solidFill>
                  <a:srgbClr val="3C5999"/>
                </a:solidFill>
                <a:effectLst/>
                <a:latin typeface="+mn-lt"/>
              </a:rPr>
              <a:t>Jessa</a:t>
            </a:r>
            <a:endParaRPr kumimoji="0" lang="pl-PL" altLang="pl-PL" i="0" u="none" strike="noStrike" cap="none" normalizeH="0" baseline="0" dirty="0">
              <a:ln>
                <a:noFill/>
              </a:ln>
              <a:solidFill>
                <a:srgbClr val="3C5999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i="0" u="none" strike="noStrike" cap="none" normalizeH="0" baseline="0" dirty="0">
                <a:ln>
                  <a:noFill/>
                </a:ln>
                <a:solidFill>
                  <a:srgbClr val="3C5999"/>
                </a:solidFill>
                <a:effectLst/>
                <a:latin typeface="+mn-lt"/>
              </a:rPr>
              <a:t>prof. Michał Seweryński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i="0" u="none" strike="noStrike" cap="none" normalizeH="0" baseline="0" dirty="0">
                <a:ln>
                  <a:noFill/>
                </a:ln>
                <a:solidFill>
                  <a:srgbClr val="3C5999"/>
                </a:solidFill>
                <a:effectLst/>
                <a:latin typeface="+mn-lt"/>
              </a:rPr>
              <a:t>Beata Skibińska</a:t>
            </a:r>
            <a:r>
              <a:rPr kumimoji="0" lang="pl-PL" altLang="pl-PL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Libre Franklin"/>
              </a:rPr>
              <a:t/>
            </a:r>
            <a:br>
              <a:rPr kumimoji="0" lang="pl-PL" altLang="pl-PL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Libre Franklin"/>
              </a:rPr>
            </a:br>
            <a:endParaRPr kumimoji="0" lang="pl-PL" altLang="pl-PL" sz="12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Libre Franklin"/>
            </a:endParaRPr>
          </a:p>
        </p:txBody>
      </p:sp>
    </p:spTree>
    <p:extLst>
      <p:ext uri="{BB962C8B-B14F-4D97-AF65-F5344CB8AC3E}">
        <p14:creationId xmlns:p14="http://schemas.microsoft.com/office/powerpoint/2010/main" val="14935328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>
            <a:extLst>
              <a:ext uri="{FF2B5EF4-FFF2-40B4-BE49-F238E27FC236}">
                <a16:creationId xmlns:a16="http://schemas.microsoft.com/office/drawing/2014/main" id="{A2DFCD56-DFF2-4171-B4E0-580C440D2C9D}"/>
              </a:ext>
            </a:extLst>
          </p:cNvPr>
          <p:cNvSpPr/>
          <p:nvPr/>
        </p:nvSpPr>
        <p:spPr>
          <a:xfrm>
            <a:off x="3680637" y="2347693"/>
            <a:ext cx="6424418" cy="135387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07000"/>
              </a:lnSpc>
              <a:spcAft>
                <a:spcPts val="4200"/>
              </a:spcAft>
            </a:pPr>
            <a:r>
              <a:rPr lang="pl-PL" b="1" dirty="0">
                <a:solidFill>
                  <a:srgbClr val="3C5999"/>
                </a:solidFill>
              </a:rPr>
              <a:t>prof. Jerzy Buzek: </a:t>
            </a:r>
            <a:r>
              <a:rPr lang="en-US" dirty="0">
                <a:solidFill>
                  <a:srgbClr val="3C5999"/>
                </a:solidFill>
              </a:rPr>
              <a:t>a politician</a:t>
            </a:r>
            <a:r>
              <a:rPr lang="pl-PL" dirty="0">
                <a:solidFill>
                  <a:srgbClr val="3C5999"/>
                </a:solidFill>
              </a:rPr>
              <a:t>, </a:t>
            </a:r>
            <a:r>
              <a:rPr lang="en-US" dirty="0">
                <a:solidFill>
                  <a:srgbClr val="3C5999"/>
                </a:solidFill>
              </a:rPr>
              <a:t>engineer</a:t>
            </a:r>
            <a:r>
              <a:rPr lang="pl-PL" dirty="0">
                <a:solidFill>
                  <a:srgbClr val="3C5999"/>
                </a:solidFill>
              </a:rPr>
              <a:t> and</a:t>
            </a:r>
            <a:r>
              <a:rPr lang="en-US" dirty="0">
                <a:solidFill>
                  <a:srgbClr val="3C5999"/>
                </a:solidFill>
              </a:rPr>
              <a:t> professor of technical sciences. He </a:t>
            </a:r>
            <a:r>
              <a:rPr lang="pl-PL" dirty="0">
                <a:solidFill>
                  <a:srgbClr val="3C5999"/>
                </a:solidFill>
              </a:rPr>
              <a:t>was a </a:t>
            </a:r>
            <a:r>
              <a:rPr lang="pl-PL" dirty="0" err="1">
                <a:solidFill>
                  <a:srgbClr val="3C5999"/>
                </a:solidFill>
              </a:rPr>
              <a:t>Polish</a:t>
            </a:r>
            <a:r>
              <a:rPr lang="en-US" dirty="0">
                <a:solidFill>
                  <a:srgbClr val="3C5999"/>
                </a:solidFill>
              </a:rPr>
              <a:t> Prime Minister from 1997 to 2001 and </a:t>
            </a:r>
            <a:r>
              <a:rPr lang="pl-PL" dirty="0">
                <a:solidFill>
                  <a:srgbClr val="3C5999"/>
                </a:solidFill>
              </a:rPr>
              <a:t>a</a:t>
            </a:r>
            <a:r>
              <a:rPr lang="en-US" dirty="0">
                <a:solidFill>
                  <a:srgbClr val="3C5999"/>
                </a:solidFill>
              </a:rPr>
              <a:t> President of the European Parliament from 2009 to 2012.</a:t>
            </a:r>
            <a:r>
              <a:rPr lang="pl-PL" dirty="0">
                <a:solidFill>
                  <a:srgbClr val="3C5999"/>
                </a:solidFill>
              </a:rPr>
              <a:t> He was </a:t>
            </a:r>
            <a:r>
              <a:rPr lang="pl-PL" dirty="0" err="1">
                <a:solidFill>
                  <a:srgbClr val="3C5999"/>
                </a:solidFill>
              </a:rPr>
              <a:t>also</a:t>
            </a:r>
            <a:r>
              <a:rPr lang="pl-PL" dirty="0">
                <a:solidFill>
                  <a:srgbClr val="3C5999"/>
                </a:solidFill>
              </a:rPr>
              <a:t> </a:t>
            </a:r>
            <a:r>
              <a:rPr lang="pl-PL" dirty="0" err="1">
                <a:solidFill>
                  <a:srgbClr val="3C5999"/>
                </a:solidFill>
              </a:rPr>
              <a:t>awarded</a:t>
            </a:r>
            <a:r>
              <a:rPr lang="pl-PL" dirty="0">
                <a:solidFill>
                  <a:srgbClr val="3C5999"/>
                </a:solidFill>
              </a:rPr>
              <a:t> with the </a:t>
            </a:r>
            <a:r>
              <a:rPr lang="en-US" dirty="0">
                <a:solidFill>
                  <a:srgbClr val="3C5999"/>
                </a:solidFill>
              </a:rPr>
              <a:t>Order of the White Eagle.</a:t>
            </a:r>
            <a:endParaRPr lang="pl-PL" dirty="0">
              <a:solidFill>
                <a:srgbClr val="3C5999"/>
              </a:solidFill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A5D551F7-81F3-48C0-ADC9-D4A5B100F017}"/>
              </a:ext>
            </a:extLst>
          </p:cNvPr>
          <p:cNvSpPr txBox="1"/>
          <p:nvPr/>
        </p:nvSpPr>
        <p:spPr>
          <a:xfrm>
            <a:off x="1198515" y="387417"/>
            <a:ext cx="97967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rgbClr val="3C5999"/>
                </a:solidFill>
              </a:rPr>
              <a:t>The </a:t>
            </a:r>
            <a:r>
              <a:rPr lang="pl-PL" sz="3200" b="1" dirty="0" err="1">
                <a:solidFill>
                  <a:srgbClr val="3C5999"/>
                </a:solidFill>
              </a:rPr>
              <a:t>IROs</a:t>
            </a:r>
            <a:r>
              <a:rPr lang="pl-PL" sz="3200" b="1" dirty="0">
                <a:solidFill>
                  <a:srgbClr val="3C5999"/>
                </a:solidFill>
              </a:rPr>
              <a:t> Forum Barbara </a:t>
            </a:r>
            <a:r>
              <a:rPr lang="pl-PL" sz="3200" b="1" dirty="0" err="1">
                <a:solidFill>
                  <a:srgbClr val="3C5999"/>
                </a:solidFill>
              </a:rPr>
              <a:t>Centkowska</a:t>
            </a:r>
            <a:r>
              <a:rPr lang="pl-PL" sz="3200" b="1" dirty="0">
                <a:solidFill>
                  <a:srgbClr val="3C5999"/>
                </a:solidFill>
              </a:rPr>
              <a:t> </a:t>
            </a:r>
            <a:r>
              <a:rPr lang="pl-PL" sz="3200" b="1" dirty="0" err="1">
                <a:solidFill>
                  <a:srgbClr val="3C5999"/>
                </a:solidFill>
              </a:rPr>
              <a:t>Award</a:t>
            </a:r>
            <a:endParaRPr lang="pl-PL" sz="3200" b="1" dirty="0">
              <a:solidFill>
                <a:srgbClr val="3C5999"/>
              </a:solidFill>
            </a:endParaRPr>
          </a:p>
        </p:txBody>
      </p:sp>
      <p:pic>
        <p:nvPicPr>
          <p:cNvPr id="2050" name="Picture 2" descr="http://www.irosforum.pl/wp-content/uploads/jerzy_buzek.jpg">
            <a:extLst>
              <a:ext uri="{FF2B5EF4-FFF2-40B4-BE49-F238E27FC236}">
                <a16:creationId xmlns:a16="http://schemas.microsoft.com/office/drawing/2014/main" id="{EA15AD87-C0A2-45C5-9439-3FEDF5E48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96" y="1850163"/>
            <a:ext cx="3220908" cy="379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irosforum.pl/wp-content/uploads/Ikar.jpg">
            <a:extLst>
              <a:ext uri="{FF2B5EF4-FFF2-40B4-BE49-F238E27FC236}">
                <a16:creationId xmlns:a16="http://schemas.microsoft.com/office/drawing/2014/main" id="{BAFEBC0E-D346-48AC-A58B-0889FE3D6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7758" y="1850163"/>
            <a:ext cx="1846291" cy="379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587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>
            <a:extLst>
              <a:ext uri="{FF2B5EF4-FFF2-40B4-BE49-F238E27FC236}">
                <a16:creationId xmlns:a16="http://schemas.microsoft.com/office/drawing/2014/main" id="{A2DFCD56-DFF2-4171-B4E0-580C440D2C9D}"/>
              </a:ext>
            </a:extLst>
          </p:cNvPr>
          <p:cNvSpPr/>
          <p:nvPr/>
        </p:nvSpPr>
        <p:spPr>
          <a:xfrm>
            <a:off x="3676044" y="1661892"/>
            <a:ext cx="6424418" cy="274376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pl-PL" b="1" dirty="0">
                <a:solidFill>
                  <a:srgbClr val="3C5999"/>
                </a:solidFill>
              </a:rPr>
              <a:t>Ambasador Jan Truszczyński</a:t>
            </a:r>
          </a:p>
          <a:p>
            <a:endParaRPr lang="pl-PL" b="1" dirty="0">
              <a:solidFill>
                <a:srgbClr val="3C5999"/>
              </a:solidFill>
            </a:endParaRPr>
          </a:p>
          <a:p>
            <a:r>
              <a:rPr lang="pl-PL" dirty="0">
                <a:solidFill>
                  <a:srgbClr val="3C5999"/>
                </a:solidFill>
              </a:rPr>
              <a:t>A l</a:t>
            </a:r>
            <a:r>
              <a:rPr lang="en-US" dirty="0" err="1">
                <a:solidFill>
                  <a:srgbClr val="3C5999"/>
                </a:solidFill>
              </a:rPr>
              <a:t>ecturer</a:t>
            </a:r>
            <a:r>
              <a:rPr lang="en-US" dirty="0">
                <a:solidFill>
                  <a:srgbClr val="3C5999"/>
                </a:solidFill>
              </a:rPr>
              <a:t> at the Vistula Academy of Finance and Business and at the Polish Institute of Diplomacy.</a:t>
            </a:r>
            <a:endParaRPr lang="pl-PL" dirty="0">
              <a:solidFill>
                <a:srgbClr val="3C5999"/>
              </a:solidFill>
            </a:endParaRPr>
          </a:p>
          <a:p>
            <a:r>
              <a:rPr lang="en-US" dirty="0">
                <a:solidFill>
                  <a:srgbClr val="3C5999"/>
                </a:solidFill>
              </a:rPr>
              <a:t>He was </a:t>
            </a:r>
            <a:r>
              <a:rPr lang="pl-PL" dirty="0" err="1">
                <a:solidFill>
                  <a:srgbClr val="3C5999"/>
                </a:solidFill>
              </a:rPr>
              <a:t>an</a:t>
            </a:r>
            <a:r>
              <a:rPr lang="en-US" dirty="0">
                <a:solidFill>
                  <a:srgbClr val="3C5999"/>
                </a:solidFill>
              </a:rPr>
              <a:t> Ambassador of the Republic of Poland to the European Union and the government's plenipotentiary for negotiations regarding Poland's membership in the European Union.</a:t>
            </a:r>
            <a:endParaRPr lang="pl-PL" dirty="0">
              <a:solidFill>
                <a:srgbClr val="3C5999"/>
              </a:solidFill>
            </a:endParaRPr>
          </a:p>
          <a:p>
            <a:r>
              <a:rPr lang="en-US" dirty="0">
                <a:solidFill>
                  <a:srgbClr val="3C5999"/>
                </a:solidFill>
              </a:rPr>
              <a:t>In 2005, he was awarded the Legion of </a:t>
            </a:r>
            <a:r>
              <a:rPr lang="en-US" dirty="0" err="1">
                <a:solidFill>
                  <a:srgbClr val="3C5999"/>
                </a:solidFill>
              </a:rPr>
              <a:t>Honour</a:t>
            </a:r>
            <a:r>
              <a:rPr lang="en-US" dirty="0">
                <a:solidFill>
                  <a:srgbClr val="3C5999"/>
                </a:solidFill>
              </a:rPr>
              <a:t> </a:t>
            </a:r>
            <a:r>
              <a:rPr lang="pl-PL" dirty="0">
                <a:solidFill>
                  <a:srgbClr val="3C5999"/>
                </a:solidFill>
              </a:rPr>
              <a:t>Knight order </a:t>
            </a:r>
            <a:r>
              <a:rPr lang="en-US" dirty="0">
                <a:solidFill>
                  <a:srgbClr val="3C5999"/>
                </a:solidFill>
              </a:rPr>
              <a:t>for his efforts in favor of the European Union and the development of </a:t>
            </a:r>
            <a:r>
              <a:rPr lang="pl-PL" dirty="0">
                <a:solidFill>
                  <a:srgbClr val="3C5999"/>
                </a:solidFill>
              </a:rPr>
              <a:t>the </a:t>
            </a:r>
            <a:r>
              <a:rPr lang="en-US" dirty="0">
                <a:solidFill>
                  <a:srgbClr val="3C5999"/>
                </a:solidFill>
              </a:rPr>
              <a:t>French-Polish relations. In the same year, he was also honored with the Commander's Cross of the Order of </a:t>
            </a:r>
            <a:r>
              <a:rPr lang="en-US" dirty="0" err="1">
                <a:solidFill>
                  <a:srgbClr val="3C5999"/>
                </a:solidFill>
              </a:rPr>
              <a:t>Polonia</a:t>
            </a:r>
            <a:r>
              <a:rPr lang="en-US" dirty="0">
                <a:solidFill>
                  <a:srgbClr val="3C5999"/>
                </a:solidFill>
              </a:rPr>
              <a:t> </a:t>
            </a:r>
            <a:r>
              <a:rPr lang="en-US" dirty="0" err="1">
                <a:solidFill>
                  <a:srgbClr val="3C5999"/>
                </a:solidFill>
              </a:rPr>
              <a:t>Restituta</a:t>
            </a:r>
            <a:r>
              <a:rPr lang="en-US" dirty="0">
                <a:solidFill>
                  <a:srgbClr val="3C5999"/>
                </a:solidFill>
              </a:rPr>
              <a:t>.</a:t>
            </a:r>
            <a:endParaRPr lang="pl-PL" dirty="0">
              <a:solidFill>
                <a:srgbClr val="3C5999"/>
              </a:solidFill>
            </a:endParaRPr>
          </a:p>
          <a:p>
            <a:r>
              <a:rPr lang="en-US" dirty="0">
                <a:solidFill>
                  <a:srgbClr val="3C5999"/>
                </a:solidFill>
              </a:rPr>
              <a:t>From 2007 to 2014, he held </a:t>
            </a:r>
            <a:r>
              <a:rPr lang="pl-PL" dirty="0">
                <a:solidFill>
                  <a:srgbClr val="3C5999"/>
                </a:solidFill>
              </a:rPr>
              <a:t>management</a:t>
            </a:r>
            <a:r>
              <a:rPr lang="en-US" dirty="0">
                <a:solidFill>
                  <a:srgbClr val="3C5999"/>
                </a:solidFill>
              </a:rPr>
              <a:t> positions within the European Commission.</a:t>
            </a:r>
            <a:endParaRPr lang="pl-PL" dirty="0">
              <a:solidFill>
                <a:srgbClr val="3C5999"/>
              </a:solidFill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A5D551F7-81F3-48C0-ADC9-D4A5B100F017}"/>
              </a:ext>
            </a:extLst>
          </p:cNvPr>
          <p:cNvSpPr txBox="1"/>
          <p:nvPr/>
        </p:nvSpPr>
        <p:spPr>
          <a:xfrm>
            <a:off x="1198516" y="387417"/>
            <a:ext cx="97967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rgbClr val="3C5999"/>
                </a:solidFill>
              </a:rPr>
              <a:t>The </a:t>
            </a:r>
            <a:r>
              <a:rPr lang="pl-PL" sz="3200" b="1" dirty="0" err="1">
                <a:solidFill>
                  <a:srgbClr val="3C5999"/>
                </a:solidFill>
              </a:rPr>
              <a:t>IROs</a:t>
            </a:r>
            <a:r>
              <a:rPr lang="pl-PL" sz="3200" b="1" dirty="0">
                <a:solidFill>
                  <a:srgbClr val="3C5999"/>
                </a:solidFill>
              </a:rPr>
              <a:t> Forum Barbara </a:t>
            </a:r>
            <a:r>
              <a:rPr lang="pl-PL" sz="3200" b="1" dirty="0" err="1">
                <a:solidFill>
                  <a:srgbClr val="3C5999"/>
                </a:solidFill>
              </a:rPr>
              <a:t>Centkowska</a:t>
            </a:r>
            <a:r>
              <a:rPr lang="pl-PL" sz="3200" b="1" dirty="0">
                <a:solidFill>
                  <a:srgbClr val="3C5999"/>
                </a:solidFill>
              </a:rPr>
              <a:t> </a:t>
            </a:r>
            <a:r>
              <a:rPr lang="pl-PL" sz="3200" b="1" dirty="0" err="1">
                <a:solidFill>
                  <a:srgbClr val="3C5999"/>
                </a:solidFill>
              </a:rPr>
              <a:t>Award</a:t>
            </a:r>
            <a:endParaRPr lang="pl-PL" sz="3200" b="1" dirty="0">
              <a:solidFill>
                <a:srgbClr val="3C5999"/>
              </a:solidFill>
            </a:endParaRPr>
          </a:p>
        </p:txBody>
      </p:sp>
      <p:pic>
        <p:nvPicPr>
          <p:cNvPr id="2052" name="Picture 4" descr="http://www.irosforum.pl/wp-content/uploads/Ikar.jpg">
            <a:extLst>
              <a:ext uri="{FF2B5EF4-FFF2-40B4-BE49-F238E27FC236}">
                <a16:creationId xmlns:a16="http://schemas.microsoft.com/office/drawing/2014/main" id="{BAFEBC0E-D346-48AC-A58B-0889FE3D6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7758" y="1850163"/>
            <a:ext cx="1846291" cy="379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irosforum.pl/wp-content/uploads/image-2-1024x57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58" y="2790925"/>
            <a:ext cx="3400791" cy="191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571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A5D551F7-81F3-48C0-ADC9-D4A5B100F017}"/>
              </a:ext>
            </a:extLst>
          </p:cNvPr>
          <p:cNvSpPr txBox="1"/>
          <p:nvPr/>
        </p:nvSpPr>
        <p:spPr>
          <a:xfrm>
            <a:off x="503008" y="306398"/>
            <a:ext cx="97967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rgbClr val="3C5999"/>
                </a:solidFill>
              </a:rPr>
              <a:t>Conference/New Stars of </a:t>
            </a:r>
            <a:r>
              <a:rPr lang="pl-PL" sz="3200" b="1" dirty="0" err="1">
                <a:solidFill>
                  <a:srgbClr val="3C5999"/>
                </a:solidFill>
              </a:rPr>
              <a:t>Internationalization</a:t>
            </a:r>
            <a:endParaRPr lang="pl-PL" sz="3200" b="1" dirty="0">
              <a:solidFill>
                <a:srgbClr val="3C5999"/>
              </a:solidFill>
            </a:endParaRP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FC80D401-1B72-4C4D-B01B-BF6CB281D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108815" y="306398"/>
            <a:ext cx="1667483" cy="807889"/>
          </a:xfrm>
          <a:prstGeom prst="rect">
            <a:avLst/>
          </a:prstGeom>
        </p:spPr>
      </p:pic>
      <p:pic>
        <p:nvPicPr>
          <p:cNvPr id="4098" name="Picture 2" descr="Może być zdjęciem przedstawiającym 2 osoby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05" y="1114288"/>
            <a:ext cx="2015099" cy="297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oże być zdjęciem przedstawiającym 6 osób, ludzie stoją i w budynk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142" y="1141142"/>
            <a:ext cx="3950433" cy="295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oże być zdjęciem przedstawiającym 7 osób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126" y="4296195"/>
            <a:ext cx="3263705" cy="244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Może być zdjęciem przedstawiającym 2 osoby i ludzie siedzą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256" y="1131745"/>
            <a:ext cx="2216817" cy="296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Może być zdjęciem przedstawiającym 2 osoby, ludzie stoją i w budynku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512" y="3216017"/>
            <a:ext cx="2645968" cy="352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Może być zdjęciem przedstawiającym 6 osób i ludzie stoją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12" y="4328995"/>
            <a:ext cx="3219972" cy="241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033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A5D551F7-81F3-48C0-ADC9-D4A5B100F017}"/>
              </a:ext>
            </a:extLst>
          </p:cNvPr>
          <p:cNvSpPr txBox="1"/>
          <p:nvPr/>
        </p:nvSpPr>
        <p:spPr>
          <a:xfrm>
            <a:off x="1145762" y="387417"/>
            <a:ext cx="97967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rgbClr val="3C5999"/>
                </a:solidFill>
              </a:rPr>
              <a:t>Stars of </a:t>
            </a:r>
            <a:r>
              <a:rPr lang="pl-PL" sz="3200" b="1" dirty="0" err="1">
                <a:solidFill>
                  <a:srgbClr val="3C5999"/>
                </a:solidFill>
              </a:rPr>
              <a:t>Internationalization</a:t>
            </a:r>
            <a:endParaRPr lang="pl-PL" sz="3200" b="1" dirty="0">
              <a:solidFill>
                <a:srgbClr val="3C5999"/>
              </a:solidFill>
            </a:endParaRP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FC80D401-1B72-4C4D-B01B-BF6CB281D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108815" y="306398"/>
            <a:ext cx="1667483" cy="807889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1264ED39-F7F1-45B0-8E82-A71F6569A3A9}"/>
              </a:ext>
            </a:extLst>
          </p:cNvPr>
          <p:cNvSpPr txBox="1"/>
          <p:nvPr/>
        </p:nvSpPr>
        <p:spPr>
          <a:xfrm rot="10800000" flipH="1" flipV="1">
            <a:off x="1505993" y="1825733"/>
            <a:ext cx="667964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3C5999"/>
                </a:solidFill>
              </a:rPr>
              <a:t>28 Stars in various categories from our Member Universities in the years 2018-2023</a:t>
            </a:r>
            <a:endParaRPr lang="pl-PL" sz="2000" dirty="0">
              <a:solidFill>
                <a:srgbClr val="3C5999"/>
              </a:solidFill>
            </a:endParaRPr>
          </a:p>
          <a:p>
            <a:pPr>
              <a:lnSpc>
                <a:spcPct val="150000"/>
              </a:lnSpc>
            </a:pPr>
            <a:endParaRPr lang="pl-PL" sz="2000" dirty="0">
              <a:solidFill>
                <a:srgbClr val="3C5999"/>
              </a:solidFill>
              <a:hlinkClick r:id="rId4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2000" dirty="0">
                <a:solidFill>
                  <a:srgbClr val="3C5999"/>
                </a:solidFill>
                <a:hlinkClick r:id="rId4"/>
              </a:rPr>
              <a:t>Stars of </a:t>
            </a:r>
            <a:r>
              <a:rPr lang="pl-PL" sz="2000" dirty="0" err="1">
                <a:solidFill>
                  <a:srgbClr val="3C5999"/>
                </a:solidFill>
                <a:hlinkClick r:id="rId4"/>
              </a:rPr>
              <a:t>Internationalization</a:t>
            </a:r>
            <a:r>
              <a:rPr lang="pl-PL" sz="2000" dirty="0">
                <a:solidFill>
                  <a:srgbClr val="3C5999"/>
                </a:solidFill>
                <a:hlinkClick r:id="rId4"/>
              </a:rPr>
              <a:t> </a:t>
            </a:r>
            <a:r>
              <a:rPr lang="pl-PL" sz="2000" dirty="0" err="1">
                <a:solidFill>
                  <a:srgbClr val="3C5999"/>
                </a:solidFill>
                <a:hlinkClick r:id="rId4"/>
              </a:rPr>
              <a:t>IROsF</a:t>
            </a:r>
            <a:r>
              <a:rPr lang="pl-PL" sz="2000" dirty="0">
                <a:solidFill>
                  <a:srgbClr val="3C5999"/>
                </a:solidFill>
                <a:hlinkClick r:id="rId4"/>
              </a:rPr>
              <a:t> – </a:t>
            </a:r>
            <a:r>
              <a:rPr lang="pl-PL" sz="2000" dirty="0" err="1">
                <a:solidFill>
                  <a:srgbClr val="3C5999"/>
                </a:solidFill>
                <a:hlinkClick r:id="rId4"/>
              </a:rPr>
              <a:t>IROs</a:t>
            </a:r>
            <a:r>
              <a:rPr lang="pl-PL" sz="2000" dirty="0">
                <a:solidFill>
                  <a:srgbClr val="3C5999"/>
                </a:solidFill>
                <a:hlinkClick r:id="rId4"/>
              </a:rPr>
              <a:t> Forum</a:t>
            </a:r>
            <a:endParaRPr lang="pl-PL" sz="2000" dirty="0">
              <a:solidFill>
                <a:srgbClr val="3C5999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l-PL" dirty="0">
              <a:solidFill>
                <a:srgbClr val="3C5999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l-PL" dirty="0">
              <a:solidFill>
                <a:srgbClr val="3C5999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l-PL" dirty="0">
              <a:solidFill>
                <a:srgbClr val="3C5999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3C5999"/>
                </a:solidFill>
              </a:rPr>
              <a:t>The latest Star is Magdalena </a:t>
            </a:r>
            <a:r>
              <a:rPr lang="en-US" dirty="0" err="1">
                <a:solidFill>
                  <a:srgbClr val="3C5999"/>
                </a:solidFill>
              </a:rPr>
              <a:t>Zawirska-Wolniewicz</a:t>
            </a:r>
            <a:r>
              <a:rPr lang="en-US" dirty="0">
                <a:solidFill>
                  <a:srgbClr val="3C5999"/>
                </a:solidFill>
              </a:rPr>
              <a:t>, honored with the "Erasmus Minister 2023" award by the European Association of Erasmus Coordinators for her long-standing work and contributions to the Erasmus+ program.</a:t>
            </a:r>
            <a:r>
              <a:rPr lang="pl-PL" dirty="0"/>
              <a:t/>
            </a:r>
            <a:br>
              <a:rPr lang="pl-PL" dirty="0"/>
            </a:br>
            <a:endParaRPr lang="pl-PL" dirty="0">
              <a:solidFill>
                <a:srgbClr val="3C5999"/>
              </a:solidFill>
              <a:latin typeface="Libre Franklin"/>
            </a:endParaRPr>
          </a:p>
        </p:txBody>
      </p:sp>
      <p:pic>
        <p:nvPicPr>
          <p:cNvPr id="2050" name="Picture 2" descr="http://www.irosforum.pl/wp-content/uploads/DSC09529-min-2.jp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106" y="1528074"/>
            <a:ext cx="2456229" cy="163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6727" y="3374618"/>
            <a:ext cx="1667608" cy="296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437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4F284328-3DBC-4AFD-AADD-BBEDBD69471F}"/>
              </a:ext>
            </a:extLst>
          </p:cNvPr>
          <p:cNvSpPr/>
          <p:nvPr/>
        </p:nvSpPr>
        <p:spPr>
          <a:xfrm>
            <a:off x="0" y="5570806"/>
            <a:ext cx="12192000" cy="1287194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462500CE-8055-450D-86F4-7F1DABC0AA1E}"/>
              </a:ext>
            </a:extLst>
          </p:cNvPr>
          <p:cNvSpPr/>
          <p:nvPr/>
        </p:nvSpPr>
        <p:spPr>
          <a:xfrm>
            <a:off x="2504294" y="1535905"/>
            <a:ext cx="5991637" cy="98191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07000"/>
              </a:lnSpc>
              <a:spcAft>
                <a:spcPts val="4200"/>
              </a:spcAft>
            </a:pPr>
            <a:endParaRPr lang="pl-PL" sz="3200" b="1" dirty="0">
              <a:solidFill>
                <a:srgbClr val="0D1C2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9CDD43EA-34FF-4A8E-97A5-E74E4DB76C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2" t="59607" r="27005" b="31020"/>
          <a:stretch/>
        </p:blipFill>
        <p:spPr>
          <a:xfrm>
            <a:off x="0" y="5702786"/>
            <a:ext cx="8675077" cy="1287194"/>
          </a:xfrm>
          <a:prstGeom prst="rect">
            <a:avLst/>
          </a:prstGeom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04B7BD6F-DCD2-4007-A7EA-1115AB4AB6FA}"/>
              </a:ext>
            </a:extLst>
          </p:cNvPr>
          <p:cNvSpPr/>
          <p:nvPr/>
        </p:nvSpPr>
        <p:spPr>
          <a:xfrm>
            <a:off x="3488924" y="71022"/>
            <a:ext cx="8037958" cy="54424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pl-PL" sz="2400" dirty="0">
              <a:latin typeface="Century Gothic" panose="020B0502020202020204" pitchFamily="34" charset="0"/>
            </a:endParaRPr>
          </a:p>
          <a:p>
            <a:endParaRPr lang="pl-PL" sz="2400" dirty="0">
              <a:latin typeface="Century Gothic" panose="020B0502020202020204" pitchFamily="34" charset="0"/>
            </a:endParaRPr>
          </a:p>
          <a:p>
            <a:endParaRPr lang="pl-PL" sz="2400" dirty="0">
              <a:latin typeface="Century Gothic" panose="020B0502020202020204" pitchFamily="34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endParaRPr lang="pl-PL" dirty="0">
              <a:solidFill>
                <a:srgbClr val="0D1C2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0A612D7-06DD-4B2C-9CA3-FBDA286F2FF2}"/>
              </a:ext>
            </a:extLst>
          </p:cNvPr>
          <p:cNvSpPr txBox="1"/>
          <p:nvPr/>
        </p:nvSpPr>
        <p:spPr>
          <a:xfrm>
            <a:off x="2763297" y="328859"/>
            <a:ext cx="6772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err="1">
                <a:solidFill>
                  <a:srgbClr val="3C5999"/>
                </a:solidFill>
              </a:rPr>
              <a:t>About</a:t>
            </a:r>
            <a:r>
              <a:rPr lang="pl-PL" sz="3200" b="1" dirty="0">
                <a:solidFill>
                  <a:srgbClr val="3C5999"/>
                </a:solidFill>
              </a:rPr>
              <a:t> </a:t>
            </a:r>
            <a:r>
              <a:rPr lang="pl-PL" sz="3200" b="1" dirty="0" err="1">
                <a:solidFill>
                  <a:srgbClr val="3C5999"/>
                </a:solidFill>
              </a:rPr>
              <a:t>us</a:t>
            </a:r>
            <a:endParaRPr lang="pl-PL" b="1" dirty="0">
              <a:solidFill>
                <a:srgbClr val="3C5999"/>
              </a:solidFill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1E2AD03A-3580-47B1-98B8-EC33829E7A1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706" y="5966954"/>
            <a:ext cx="1801372" cy="676657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E5C5D66C-26C6-4D03-85C7-E377FD5A3422}"/>
              </a:ext>
            </a:extLst>
          </p:cNvPr>
          <p:cNvSpPr txBox="1"/>
          <p:nvPr/>
        </p:nvSpPr>
        <p:spPr>
          <a:xfrm rot="10800000" flipV="1">
            <a:off x="1819372" y="1521056"/>
            <a:ext cx="786833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>
                <a:solidFill>
                  <a:srgbClr val="3C5999"/>
                </a:solidFill>
              </a:rPr>
              <a:t>IROs</a:t>
            </a:r>
            <a:r>
              <a:rPr lang="pl-PL" b="1" dirty="0">
                <a:solidFill>
                  <a:srgbClr val="3C5999"/>
                </a:solidFill>
              </a:rPr>
              <a:t> Forum</a:t>
            </a:r>
            <a:r>
              <a:rPr lang="pl-PL" dirty="0">
                <a:solidFill>
                  <a:srgbClr val="3C5999"/>
                </a:solidFill>
              </a:rPr>
              <a:t> (International Relations </a:t>
            </a:r>
            <a:r>
              <a:rPr lang="pl-PL" dirty="0" err="1">
                <a:solidFill>
                  <a:srgbClr val="3C5999"/>
                </a:solidFill>
              </a:rPr>
              <a:t>Offices</a:t>
            </a:r>
            <a:r>
              <a:rPr lang="pl-PL" dirty="0">
                <a:solidFill>
                  <a:srgbClr val="3C5999"/>
                </a:solidFill>
              </a:rPr>
              <a:t> Forum) </a:t>
            </a:r>
            <a:r>
              <a:rPr lang="en-US" dirty="0">
                <a:solidFill>
                  <a:srgbClr val="3C5999"/>
                </a:solidFill>
              </a:rPr>
              <a:t>is a network of international cooperation offices of Polish </a:t>
            </a:r>
            <a:r>
              <a:rPr lang="pl-PL" dirty="0">
                <a:solidFill>
                  <a:srgbClr val="3C5999"/>
                </a:solidFill>
              </a:rPr>
              <a:t>public</a:t>
            </a:r>
            <a:r>
              <a:rPr lang="en-US" dirty="0">
                <a:solidFill>
                  <a:srgbClr val="3C5999"/>
                </a:solidFill>
              </a:rPr>
              <a:t> academic universities.</a:t>
            </a:r>
          </a:p>
          <a:p>
            <a:endParaRPr lang="en-US" dirty="0">
              <a:solidFill>
                <a:srgbClr val="3C5999"/>
              </a:solidFill>
            </a:endParaRPr>
          </a:p>
          <a:p>
            <a:endParaRPr lang="en-US" dirty="0">
              <a:solidFill>
                <a:srgbClr val="3C5999"/>
              </a:solidFill>
            </a:endParaRPr>
          </a:p>
          <a:p>
            <a:r>
              <a:rPr lang="en-US" dirty="0">
                <a:solidFill>
                  <a:srgbClr val="3C5999"/>
                </a:solidFill>
              </a:rPr>
              <a:t>The aim of the IROs Forum activities is to improve the quality, effectiveness and scope of international cooperation and to raise the level of internationalization of Polish universities through:</a:t>
            </a:r>
          </a:p>
          <a:p>
            <a:endParaRPr lang="en-US" dirty="0">
              <a:solidFill>
                <a:srgbClr val="3C599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3C5999"/>
                </a:solidFill>
              </a:rPr>
              <a:t>exchang</a:t>
            </a:r>
            <a:r>
              <a:rPr lang="pl-PL" dirty="0" err="1">
                <a:solidFill>
                  <a:srgbClr val="3C5999"/>
                </a:solidFill>
              </a:rPr>
              <a:t>ing</a:t>
            </a:r>
            <a:r>
              <a:rPr lang="en-US" dirty="0">
                <a:solidFill>
                  <a:srgbClr val="3C5999"/>
                </a:solidFill>
              </a:rPr>
              <a:t> information and good practices,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C5999"/>
                </a:solidFill>
              </a:rPr>
              <a:t>organizing/participating in conferences, workshops and seminars,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C5999"/>
                </a:solidFill>
              </a:rPr>
              <a:t>implement</a:t>
            </a:r>
            <a:r>
              <a:rPr lang="pl-PL" dirty="0" err="1">
                <a:solidFill>
                  <a:srgbClr val="3C5999"/>
                </a:solidFill>
              </a:rPr>
              <a:t>ing</a:t>
            </a:r>
            <a:r>
              <a:rPr lang="en-US" dirty="0">
                <a:solidFill>
                  <a:srgbClr val="3C5999"/>
                </a:solidFill>
              </a:rPr>
              <a:t> joint projects,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3C5999"/>
                </a:solidFill>
              </a:rPr>
              <a:t>promoti</a:t>
            </a:r>
            <a:r>
              <a:rPr lang="pl-PL" dirty="0" err="1">
                <a:solidFill>
                  <a:srgbClr val="3C5999"/>
                </a:solidFill>
              </a:rPr>
              <a:t>ng</a:t>
            </a:r>
            <a:r>
              <a:rPr lang="en-US" dirty="0">
                <a:solidFill>
                  <a:srgbClr val="3C5999"/>
                </a:solidFill>
              </a:rPr>
              <a:t> IROs Forum partner universities in Poland and abroad,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3C5999"/>
                </a:solidFill>
              </a:rPr>
              <a:t>cooperati</a:t>
            </a:r>
            <a:r>
              <a:rPr lang="pl-PL" dirty="0" err="1">
                <a:solidFill>
                  <a:srgbClr val="3C5999"/>
                </a:solidFill>
              </a:rPr>
              <a:t>ng</a:t>
            </a:r>
            <a:r>
              <a:rPr lang="en-US" dirty="0">
                <a:solidFill>
                  <a:srgbClr val="3C5999"/>
                </a:solidFill>
              </a:rPr>
              <a:t>/expressing opinions, among others regarding legal regulations in the area of internationalization of higher education.</a:t>
            </a:r>
            <a:endParaRPr lang="pl-PL" sz="3200" dirty="0">
              <a:solidFill>
                <a:srgbClr val="3C5999"/>
              </a:solidFill>
            </a:endParaRPr>
          </a:p>
        </p:txBody>
      </p:sp>
      <p:pic>
        <p:nvPicPr>
          <p:cNvPr id="15" name="Grafika 14">
            <a:extLst>
              <a:ext uri="{FF2B5EF4-FFF2-40B4-BE49-F238E27FC236}">
                <a16:creationId xmlns:a16="http://schemas.microsoft.com/office/drawing/2014/main" id="{DA8715F7-E209-4015-8F1F-834C08B6BB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30706" y="217301"/>
            <a:ext cx="1667483" cy="80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827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38ABCAE1-8849-4F8D-B945-91F3C78843E7}"/>
              </a:ext>
            </a:extLst>
          </p:cNvPr>
          <p:cNvSpPr txBox="1"/>
          <p:nvPr/>
        </p:nvSpPr>
        <p:spPr>
          <a:xfrm rot="10800000" flipH="1" flipV="1">
            <a:off x="190500" y="474344"/>
            <a:ext cx="490728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err="1">
                <a:solidFill>
                  <a:srgbClr val="3C5999"/>
                </a:solidFill>
              </a:rPr>
              <a:t>You</a:t>
            </a:r>
            <a:r>
              <a:rPr lang="pl-PL" b="1" dirty="0">
                <a:solidFill>
                  <a:srgbClr val="3C5999"/>
                </a:solidFill>
              </a:rPr>
              <a:t> </a:t>
            </a:r>
            <a:r>
              <a:rPr lang="pl-PL" b="1" dirty="0" err="1">
                <a:solidFill>
                  <a:srgbClr val="3C5999"/>
                </a:solidFill>
              </a:rPr>
              <a:t>are</a:t>
            </a:r>
            <a:r>
              <a:rPr lang="pl-PL" b="1" dirty="0">
                <a:solidFill>
                  <a:srgbClr val="3C5999"/>
                </a:solidFill>
              </a:rPr>
              <a:t> in </a:t>
            </a:r>
            <a:r>
              <a:rPr lang="pl-PL" b="1" dirty="0" err="1">
                <a:solidFill>
                  <a:srgbClr val="3C5999"/>
                </a:solidFill>
              </a:rPr>
              <a:t>good</a:t>
            </a:r>
            <a:r>
              <a:rPr lang="pl-PL" b="1" dirty="0">
                <a:solidFill>
                  <a:srgbClr val="3C5999"/>
                </a:solidFill>
              </a:rPr>
              <a:t> </a:t>
            </a:r>
            <a:r>
              <a:rPr lang="pl-PL" b="1" dirty="0" err="1">
                <a:solidFill>
                  <a:srgbClr val="3C5999"/>
                </a:solidFill>
              </a:rPr>
              <a:t>hands</a:t>
            </a:r>
            <a:r>
              <a:rPr lang="pl-PL" b="1" dirty="0">
                <a:solidFill>
                  <a:srgbClr val="3C5999"/>
                </a:solidFill>
              </a:rPr>
              <a:t>! </a:t>
            </a:r>
          </a:p>
          <a:p>
            <a:pPr algn="ctr"/>
            <a:r>
              <a:rPr lang="pl-PL" b="1" dirty="0" err="1">
                <a:solidFill>
                  <a:srgbClr val="3C5999"/>
                </a:solidFill>
              </a:rPr>
              <a:t>You</a:t>
            </a:r>
            <a:r>
              <a:rPr lang="pl-PL" b="1" dirty="0">
                <a:solidFill>
                  <a:srgbClr val="3C5999"/>
                </a:solidFill>
              </a:rPr>
              <a:t> </a:t>
            </a:r>
            <a:r>
              <a:rPr lang="pl-PL" b="1" dirty="0" err="1">
                <a:solidFill>
                  <a:srgbClr val="3C5999"/>
                </a:solidFill>
              </a:rPr>
              <a:t>can</a:t>
            </a:r>
            <a:r>
              <a:rPr lang="pl-PL" b="1" dirty="0">
                <a:solidFill>
                  <a:srgbClr val="3C5999"/>
                </a:solidFill>
              </a:rPr>
              <a:t> </a:t>
            </a:r>
            <a:r>
              <a:rPr lang="pl-PL" b="1" dirty="0" err="1">
                <a:solidFill>
                  <a:srgbClr val="3C5999"/>
                </a:solidFill>
              </a:rPr>
              <a:t>count</a:t>
            </a:r>
            <a:r>
              <a:rPr lang="pl-PL" b="1" dirty="0">
                <a:solidFill>
                  <a:srgbClr val="3C5999"/>
                </a:solidFill>
              </a:rPr>
              <a:t> on </a:t>
            </a:r>
            <a:r>
              <a:rPr lang="pl-PL" b="1" dirty="0" err="1">
                <a:solidFill>
                  <a:srgbClr val="3C5999"/>
                </a:solidFill>
              </a:rPr>
              <a:t>us</a:t>
            </a:r>
            <a:r>
              <a:rPr lang="pl-PL" b="1" dirty="0">
                <a:solidFill>
                  <a:srgbClr val="3C5999"/>
                </a:solidFill>
              </a:rPr>
              <a:t> </a:t>
            </a:r>
            <a:r>
              <a:rPr lang="pl-PL" b="1" dirty="0">
                <a:solidFill>
                  <a:srgbClr val="3C5999"/>
                </a:solidFill>
                <a:sym typeface="Wingdings" panose="05000000000000000000" pitchFamily="2" charset="2"/>
              </a:rPr>
              <a:t></a:t>
            </a:r>
          </a:p>
          <a:p>
            <a:endParaRPr lang="pl-PL" dirty="0">
              <a:solidFill>
                <a:srgbClr val="3C5999"/>
              </a:solidFill>
              <a:sym typeface="Wingdings" panose="05000000000000000000" pitchFamily="2" charset="2"/>
            </a:endParaRPr>
          </a:p>
          <a:p>
            <a:r>
              <a:rPr lang="pl-PL" dirty="0" err="1">
                <a:solidFill>
                  <a:srgbClr val="3C5999"/>
                </a:solidFill>
                <a:sym typeface="Wingdings" panose="05000000000000000000" pitchFamily="2" charset="2"/>
              </a:rPr>
              <a:t>Internationalization</a:t>
            </a:r>
            <a:r>
              <a:rPr lang="pl-PL" dirty="0">
                <a:solidFill>
                  <a:srgbClr val="3C5999"/>
                </a:solidFill>
                <a:sym typeface="Wingdings" panose="05000000000000000000" pitchFamily="2" charset="2"/>
              </a:rPr>
              <a:t> Office team:</a:t>
            </a:r>
          </a:p>
          <a:p>
            <a:endParaRPr lang="pl-PL" dirty="0">
              <a:solidFill>
                <a:srgbClr val="3C5999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3C5999"/>
                </a:solidFill>
                <a:sym typeface="Wingdings" panose="05000000000000000000" pitchFamily="2" charset="2"/>
              </a:rPr>
              <a:t>Adrian </a:t>
            </a:r>
            <a:r>
              <a:rPr lang="pl-PL" dirty="0" err="1">
                <a:solidFill>
                  <a:srgbClr val="3C5999"/>
                </a:solidFill>
                <a:sym typeface="Wingdings" panose="05000000000000000000" pitchFamily="2" charset="2"/>
              </a:rPr>
              <a:t>Bakun</a:t>
            </a:r>
            <a:r>
              <a:rPr lang="pl-PL" dirty="0">
                <a:solidFill>
                  <a:srgbClr val="3C5999"/>
                </a:solidFill>
                <a:sym typeface="Wingdings" panose="05000000000000000000" pitchFamily="2" charset="2"/>
              </a:rPr>
              <a:t> – </a:t>
            </a:r>
            <a:r>
              <a:rPr lang="pl-PL" dirty="0" err="1">
                <a:solidFill>
                  <a:srgbClr val="3C5999"/>
                </a:solidFill>
                <a:sym typeface="Wingdings" panose="05000000000000000000" pitchFamily="2" charset="2"/>
              </a:rPr>
              <a:t>website</a:t>
            </a:r>
            <a:r>
              <a:rPr lang="pl-PL" dirty="0">
                <a:solidFill>
                  <a:srgbClr val="3C5999"/>
                </a:solidFill>
                <a:sym typeface="Wingdings" panose="05000000000000000000" pitchFamily="2" charset="2"/>
              </a:rPr>
              <a:t> </a:t>
            </a:r>
            <a:r>
              <a:rPr lang="pl-PL" dirty="0" err="1">
                <a:solidFill>
                  <a:srgbClr val="3C5999"/>
                </a:solidFill>
                <a:sym typeface="Wingdings" panose="05000000000000000000" pitchFamily="2" charset="2"/>
              </a:rPr>
              <a:t>supervisor</a:t>
            </a:r>
            <a:r>
              <a:rPr lang="pl-PL" dirty="0">
                <a:solidFill>
                  <a:srgbClr val="3C5999"/>
                </a:solidFill>
                <a:sym typeface="Wingdings" panose="05000000000000000000" pitchFamily="2" charset="2"/>
              </a:rPr>
              <a:t>, </a:t>
            </a:r>
            <a:r>
              <a:rPr lang="pl-PL" dirty="0" err="1">
                <a:solidFill>
                  <a:srgbClr val="3C5999"/>
                </a:solidFill>
                <a:sym typeface="Wingdings" panose="05000000000000000000" pitchFamily="2" charset="2"/>
              </a:rPr>
              <a:t>secretary</a:t>
            </a:r>
            <a:endParaRPr lang="pl-PL" dirty="0">
              <a:solidFill>
                <a:srgbClr val="3C5999"/>
              </a:solidFill>
              <a:sym typeface="Wingdings" panose="05000000000000000000" pitchFamily="2" charset="2"/>
            </a:endParaRPr>
          </a:p>
          <a:p>
            <a:r>
              <a:rPr lang="pl-PL" dirty="0">
                <a:solidFill>
                  <a:srgbClr val="3C5999"/>
                </a:solidFill>
                <a:sym typeface="Wingdings" panose="05000000000000000000" pitchFamily="2" charset="2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3C5999"/>
                </a:solidFill>
                <a:sym typeface="Wingdings" panose="05000000000000000000" pitchFamily="2" charset="2"/>
              </a:rPr>
              <a:t>Karolina Derda – </a:t>
            </a:r>
            <a:r>
              <a:rPr lang="en-US" dirty="0">
                <a:solidFill>
                  <a:srgbClr val="3C5999"/>
                </a:solidFill>
              </a:rPr>
              <a:t>graphic design, managing </a:t>
            </a:r>
            <a:r>
              <a:rPr lang="pl-PL" dirty="0">
                <a:solidFill>
                  <a:srgbClr val="3C5999"/>
                </a:solidFill>
              </a:rPr>
              <a:t>FB </a:t>
            </a:r>
            <a:r>
              <a:rPr lang="en-US" dirty="0">
                <a:solidFill>
                  <a:srgbClr val="3C5999"/>
                </a:solidFill>
              </a:rPr>
              <a:t>profile</a:t>
            </a:r>
            <a:endParaRPr lang="pl-PL" dirty="0">
              <a:solidFill>
                <a:srgbClr val="3C5999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dirty="0">
              <a:solidFill>
                <a:srgbClr val="3C5999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3C5999"/>
                </a:solidFill>
                <a:sym typeface="Wingdings" panose="05000000000000000000" pitchFamily="2" charset="2"/>
              </a:rPr>
              <a:t>Dawid Spychała – </a:t>
            </a:r>
            <a:r>
              <a:rPr lang="en-US" dirty="0">
                <a:solidFill>
                  <a:srgbClr val="3C5999"/>
                </a:solidFill>
              </a:rPr>
              <a:t>support of the Boss ;) and events (Head of the International Cooperation Department)</a:t>
            </a:r>
            <a:endParaRPr lang="pl-PL" dirty="0">
              <a:solidFill>
                <a:srgbClr val="3C5999"/>
              </a:solidFill>
            </a:endParaRPr>
          </a:p>
          <a:p>
            <a:endParaRPr lang="pl-PL" dirty="0">
              <a:solidFill>
                <a:srgbClr val="3C5999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3C5999"/>
                </a:solidFill>
                <a:sym typeface="Wingdings" panose="05000000000000000000" pitchFamily="2" charset="2"/>
              </a:rPr>
              <a:t>Marzena </a:t>
            </a:r>
            <a:r>
              <a:rPr lang="pl-PL" dirty="0" err="1">
                <a:solidFill>
                  <a:srgbClr val="3C5999"/>
                </a:solidFill>
                <a:sym typeface="Wingdings" panose="05000000000000000000" pitchFamily="2" charset="2"/>
              </a:rPr>
              <a:t>Kołtoniak</a:t>
            </a:r>
            <a:r>
              <a:rPr lang="pl-PL" dirty="0">
                <a:solidFill>
                  <a:srgbClr val="3C5999"/>
                </a:solidFill>
                <a:sym typeface="Wingdings" panose="05000000000000000000" pitchFamily="2" charset="2"/>
              </a:rPr>
              <a:t> &amp; Emilia Wiśniewska –</a:t>
            </a:r>
            <a:r>
              <a:rPr lang="pl-PL" dirty="0" err="1">
                <a:solidFill>
                  <a:srgbClr val="3C5999"/>
                </a:solidFill>
                <a:sym typeface="Wingdings" panose="05000000000000000000" pitchFamily="2" charset="2"/>
              </a:rPr>
              <a:t>Welcome</a:t>
            </a:r>
            <a:r>
              <a:rPr lang="pl-PL" dirty="0">
                <a:solidFill>
                  <a:srgbClr val="3C5999"/>
                </a:solidFill>
                <a:sym typeface="Wingdings" panose="05000000000000000000" pitchFamily="2" charset="2"/>
              </a:rPr>
              <a:t> Point </a:t>
            </a:r>
            <a:r>
              <a:rPr lang="pl-PL" dirty="0" err="1">
                <a:solidFill>
                  <a:srgbClr val="3C5999"/>
                </a:solidFill>
                <a:sym typeface="Wingdings" panose="05000000000000000000" pitchFamily="2" charset="2"/>
              </a:rPr>
              <a:t>Experts</a:t>
            </a:r>
            <a:endParaRPr lang="pl-PL" dirty="0">
              <a:solidFill>
                <a:srgbClr val="3C5999"/>
              </a:solidFill>
              <a:sym typeface="Wingdings" panose="05000000000000000000" pitchFamily="2" charset="2"/>
            </a:endParaRPr>
          </a:p>
          <a:p>
            <a:endParaRPr lang="pl-PL" dirty="0">
              <a:solidFill>
                <a:srgbClr val="3C5999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3C5999"/>
                </a:solidFill>
                <a:sym typeface="Wingdings" panose="05000000000000000000" pitchFamily="2" charset="2"/>
              </a:rPr>
              <a:t>Jacek Kaczmarek – Alumni relations </a:t>
            </a:r>
            <a:r>
              <a:rPr lang="pl-PL" dirty="0" err="1">
                <a:solidFill>
                  <a:srgbClr val="3C5999"/>
                </a:solidFill>
                <a:sym typeface="Wingdings" panose="05000000000000000000" pitchFamily="2" charset="2"/>
              </a:rPr>
              <a:t>Expert</a:t>
            </a:r>
            <a:endParaRPr lang="pl-PL" dirty="0">
              <a:solidFill>
                <a:srgbClr val="3C5999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dirty="0">
              <a:solidFill>
                <a:srgbClr val="3C5999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dirty="0">
              <a:solidFill>
                <a:srgbClr val="3C5999"/>
              </a:solidFill>
            </a:endParaRPr>
          </a:p>
          <a:p>
            <a:r>
              <a:rPr lang="pl-PL" dirty="0" err="1">
                <a:solidFill>
                  <a:srgbClr val="3C5999"/>
                </a:solidFill>
              </a:rPr>
              <a:t>Contact</a:t>
            </a:r>
            <a:r>
              <a:rPr lang="pl-PL" dirty="0">
                <a:solidFill>
                  <a:srgbClr val="3C5999"/>
                </a:solidFill>
              </a:rPr>
              <a:t>: </a:t>
            </a:r>
            <a:r>
              <a:rPr lang="pl-PL" dirty="0">
                <a:solidFill>
                  <a:srgbClr val="3C5999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iros@gumed.edu.pl</a:t>
            </a:r>
            <a:r>
              <a:rPr lang="pl-PL" dirty="0">
                <a:solidFill>
                  <a:srgbClr val="3C5999"/>
                </a:solidFill>
              </a:rPr>
              <a:t> </a:t>
            </a:r>
          </a:p>
        </p:txBody>
      </p:sp>
      <p:pic>
        <p:nvPicPr>
          <p:cNvPr id="3074" name="Picture 2" descr="http://www.irosforum.pl/wp-content/uploads/na-irosf.png">
            <a:extLst>
              <a:ext uri="{FF2B5EF4-FFF2-40B4-BE49-F238E27FC236}">
                <a16:creationId xmlns:a16="http://schemas.microsoft.com/office/drawing/2014/main" id="{4B8225F9-D1FE-4B55-8AE7-1B7D4C675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031" y="387220"/>
            <a:ext cx="7197969" cy="608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4802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38ABCAE1-8849-4F8D-B945-91F3C78843E7}"/>
              </a:ext>
            </a:extLst>
          </p:cNvPr>
          <p:cNvSpPr txBox="1"/>
          <p:nvPr/>
        </p:nvSpPr>
        <p:spPr>
          <a:xfrm rot="10800000" flipH="1" flipV="1">
            <a:off x="190500" y="2136340"/>
            <a:ext cx="569155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b="1" dirty="0">
              <a:solidFill>
                <a:srgbClr val="3C5999"/>
              </a:solidFill>
              <a:latin typeface="Calibri (Tekst podstawowy)"/>
              <a:sym typeface="Wingdings" panose="05000000000000000000" pitchFamily="2" charset="2"/>
            </a:endParaRPr>
          </a:p>
          <a:p>
            <a:r>
              <a:rPr lang="pl-PL" dirty="0">
                <a:solidFill>
                  <a:srgbClr val="3C5999"/>
                </a:solidFill>
                <a:latin typeface="Calibri (Tekst podstawowy)"/>
                <a:sym typeface="Wingdings" panose="05000000000000000000" pitchFamily="2" charset="2"/>
              </a:rPr>
              <a:t>Ewa Kiszka</a:t>
            </a:r>
          </a:p>
          <a:p>
            <a:r>
              <a:rPr lang="en-US" dirty="0">
                <a:solidFill>
                  <a:srgbClr val="3C5999"/>
                </a:solidFill>
                <a:latin typeface="Calibri (Tekst podstawowy)"/>
                <a:sym typeface="Wingdings" panose="05000000000000000000" pitchFamily="2" charset="2"/>
              </a:rPr>
              <a:t>Head</a:t>
            </a:r>
            <a:r>
              <a:rPr lang="pl-PL" dirty="0">
                <a:solidFill>
                  <a:srgbClr val="3C5999"/>
                </a:solidFill>
                <a:latin typeface="Calibri (Tekst podstawowy)"/>
                <a:sym typeface="Wingdings" panose="05000000000000000000" pitchFamily="2" charset="2"/>
              </a:rPr>
              <a:t> of the </a:t>
            </a:r>
            <a:r>
              <a:rPr lang="en-US" dirty="0">
                <a:solidFill>
                  <a:srgbClr val="3C5999"/>
                </a:solidFill>
                <a:latin typeface="Calibri (Tekst podstawowy)"/>
                <a:sym typeface="Wingdings" panose="05000000000000000000" pitchFamily="2" charset="2"/>
              </a:rPr>
              <a:t>Internationalization Office</a:t>
            </a:r>
            <a:endParaRPr lang="pl-PL" dirty="0">
              <a:solidFill>
                <a:srgbClr val="3C5999"/>
              </a:solidFill>
              <a:latin typeface="Calibri (Tekst podstawowy)"/>
              <a:sym typeface="Wingdings" panose="05000000000000000000" pitchFamily="2" charset="2"/>
            </a:endParaRPr>
          </a:p>
          <a:p>
            <a:r>
              <a:rPr lang="en-US" dirty="0">
                <a:solidFill>
                  <a:srgbClr val="3C5999"/>
                </a:solidFill>
                <a:latin typeface="Calibri (Tekst podstawowy)"/>
                <a:sym typeface="Wingdings" panose="05000000000000000000" pitchFamily="2" charset="2"/>
              </a:rPr>
              <a:t>Medical University</a:t>
            </a:r>
            <a:r>
              <a:rPr lang="pl-PL" dirty="0">
                <a:solidFill>
                  <a:srgbClr val="3C5999"/>
                </a:solidFill>
                <a:latin typeface="Calibri (Tekst podstawowy)"/>
                <a:sym typeface="Wingdings" panose="05000000000000000000" pitchFamily="2" charset="2"/>
              </a:rPr>
              <a:t> of Gdańsk.</a:t>
            </a:r>
            <a:endParaRPr lang="en-US" dirty="0">
              <a:solidFill>
                <a:srgbClr val="3C5999"/>
              </a:solidFill>
              <a:latin typeface="Calibri (Tekst podstawowy)"/>
              <a:sym typeface="Wingdings" panose="05000000000000000000" pitchFamily="2" charset="2"/>
            </a:endParaRPr>
          </a:p>
          <a:p>
            <a:r>
              <a:rPr lang="en-US" dirty="0">
                <a:solidFill>
                  <a:srgbClr val="3C5999"/>
                </a:solidFill>
                <a:latin typeface="Calibri (Tekst podstawowy)"/>
                <a:sym typeface="Wingdings" panose="05000000000000000000" pitchFamily="2" charset="2"/>
              </a:rPr>
              <a:t>Chair of IROs Forum for the term 2023-2024.</a:t>
            </a:r>
            <a:endParaRPr lang="pl-PL" dirty="0">
              <a:solidFill>
                <a:srgbClr val="3C5999"/>
              </a:solidFill>
              <a:latin typeface="Calibri (Tekst podstawowy)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dirty="0">
              <a:solidFill>
                <a:srgbClr val="3C5999"/>
              </a:solidFill>
              <a:latin typeface="Calibri (Tekst podstawowy)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dirty="0">
              <a:solidFill>
                <a:srgbClr val="3C5999"/>
              </a:solidFill>
              <a:latin typeface="Calibri (Tekst podstawowy)"/>
            </a:endParaRPr>
          </a:p>
          <a:p>
            <a:r>
              <a:rPr lang="pl-PL" dirty="0" err="1">
                <a:solidFill>
                  <a:srgbClr val="3C5999"/>
                </a:solidFill>
                <a:latin typeface="Calibri (Tekst podstawowy)"/>
              </a:rPr>
              <a:t>Contact</a:t>
            </a:r>
            <a:r>
              <a:rPr lang="pl-PL" dirty="0">
                <a:solidFill>
                  <a:srgbClr val="3C5999"/>
                </a:solidFill>
                <a:latin typeface="Calibri (Tekst podstawowy)"/>
              </a:rPr>
              <a:t>: </a:t>
            </a:r>
          </a:p>
          <a:p>
            <a:r>
              <a:rPr lang="pl-PL" dirty="0">
                <a:solidFill>
                  <a:srgbClr val="3C5999"/>
                </a:solidFill>
                <a:latin typeface="Calibri (Tekst podstawowy)"/>
              </a:rPr>
              <a:t>ekiszka@gumed.edu.pl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351" y="659423"/>
            <a:ext cx="5093549" cy="538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440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4F284328-3DBC-4AFD-AADD-BBEDBD69471F}"/>
              </a:ext>
            </a:extLst>
          </p:cNvPr>
          <p:cNvSpPr/>
          <p:nvPr/>
        </p:nvSpPr>
        <p:spPr>
          <a:xfrm>
            <a:off x="0" y="5570806"/>
            <a:ext cx="12192000" cy="1287194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462500CE-8055-450D-86F4-7F1DABC0AA1E}"/>
              </a:ext>
            </a:extLst>
          </p:cNvPr>
          <p:cNvSpPr/>
          <p:nvPr/>
        </p:nvSpPr>
        <p:spPr>
          <a:xfrm>
            <a:off x="2504294" y="1535905"/>
            <a:ext cx="5991637" cy="98191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07000"/>
              </a:lnSpc>
              <a:spcAft>
                <a:spcPts val="4200"/>
              </a:spcAft>
            </a:pPr>
            <a:endParaRPr lang="pl-PL" sz="3200" b="1" dirty="0">
              <a:solidFill>
                <a:srgbClr val="0D1C2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9CDD43EA-34FF-4A8E-97A5-E74E4DB76C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2" t="59607" r="27005" b="31020"/>
          <a:stretch/>
        </p:blipFill>
        <p:spPr>
          <a:xfrm>
            <a:off x="0" y="5702786"/>
            <a:ext cx="8675077" cy="1287194"/>
          </a:xfrm>
          <a:prstGeom prst="rect">
            <a:avLst/>
          </a:prstGeom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04B7BD6F-DCD2-4007-A7EA-1115AB4AB6FA}"/>
              </a:ext>
            </a:extLst>
          </p:cNvPr>
          <p:cNvSpPr/>
          <p:nvPr/>
        </p:nvSpPr>
        <p:spPr>
          <a:xfrm>
            <a:off x="3488924" y="71022"/>
            <a:ext cx="8037958" cy="54424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pl-PL" sz="2400" dirty="0">
              <a:latin typeface="Century Gothic" panose="020B0502020202020204" pitchFamily="34" charset="0"/>
            </a:endParaRPr>
          </a:p>
          <a:p>
            <a:endParaRPr lang="pl-PL" sz="2400" dirty="0">
              <a:latin typeface="Century Gothic" panose="020B0502020202020204" pitchFamily="34" charset="0"/>
            </a:endParaRPr>
          </a:p>
          <a:p>
            <a:endParaRPr lang="pl-PL" sz="2400" dirty="0">
              <a:latin typeface="Century Gothic" panose="020B0502020202020204" pitchFamily="34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endParaRPr lang="pl-PL" dirty="0">
              <a:solidFill>
                <a:srgbClr val="0D1C2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0A612D7-06DD-4B2C-9CA3-FBDA286F2FF2}"/>
              </a:ext>
            </a:extLst>
          </p:cNvPr>
          <p:cNvSpPr txBox="1"/>
          <p:nvPr/>
        </p:nvSpPr>
        <p:spPr>
          <a:xfrm>
            <a:off x="2763297" y="328859"/>
            <a:ext cx="6772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err="1">
                <a:solidFill>
                  <a:srgbClr val="3C5999"/>
                </a:solidFill>
              </a:rPr>
              <a:t>Member</a:t>
            </a:r>
            <a:r>
              <a:rPr lang="pl-PL" sz="3200" b="1" dirty="0">
                <a:solidFill>
                  <a:srgbClr val="3C5999"/>
                </a:solidFill>
              </a:rPr>
              <a:t> </a:t>
            </a:r>
            <a:r>
              <a:rPr lang="pl-PL" sz="3200" b="1" dirty="0" err="1">
                <a:solidFill>
                  <a:srgbClr val="3C5999"/>
                </a:solidFill>
              </a:rPr>
              <a:t>universities</a:t>
            </a:r>
            <a:endParaRPr lang="pl-PL" b="1" dirty="0">
              <a:solidFill>
                <a:srgbClr val="3C5999"/>
              </a:solidFill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1E2AD03A-3580-47B1-98B8-EC33829E7A1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706" y="5966954"/>
            <a:ext cx="1801372" cy="676657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E5C5D66C-26C6-4D03-85C7-E377FD5A3422}"/>
              </a:ext>
            </a:extLst>
          </p:cNvPr>
          <p:cNvSpPr txBox="1"/>
          <p:nvPr/>
        </p:nvSpPr>
        <p:spPr>
          <a:xfrm rot="10800000" flipV="1">
            <a:off x="2218850" y="1535905"/>
            <a:ext cx="7519541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b="1" dirty="0">
              <a:solidFill>
                <a:srgbClr val="3C5999"/>
              </a:solidFill>
            </a:endParaRPr>
          </a:p>
          <a:p>
            <a:r>
              <a:rPr lang="pl-PL" b="1" dirty="0" err="1">
                <a:solidFill>
                  <a:srgbClr val="3C5999"/>
                </a:solidFill>
              </a:rPr>
              <a:t>Founding</a:t>
            </a:r>
            <a:r>
              <a:rPr lang="pl-PL" b="1" dirty="0">
                <a:solidFill>
                  <a:srgbClr val="3C5999"/>
                </a:solidFill>
              </a:rPr>
              <a:t> </a:t>
            </a:r>
            <a:r>
              <a:rPr lang="pl-PL" b="1" dirty="0" err="1">
                <a:solidFill>
                  <a:srgbClr val="3C5999"/>
                </a:solidFill>
              </a:rPr>
              <a:t>universities</a:t>
            </a:r>
            <a:r>
              <a:rPr lang="pl-PL" b="1" dirty="0">
                <a:solidFill>
                  <a:srgbClr val="3C5999"/>
                </a:solidFill>
              </a:rPr>
              <a:t> (2007):</a:t>
            </a:r>
          </a:p>
          <a:p>
            <a:endParaRPr lang="pl-PL" dirty="0">
              <a:solidFill>
                <a:srgbClr val="3C5999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l-PL" dirty="0">
                <a:solidFill>
                  <a:srgbClr val="3C5999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Akademia Techniczno-Humanistyczna w Bielsku-Białej</a:t>
            </a:r>
            <a:endParaRPr lang="pl-PL" dirty="0">
              <a:solidFill>
                <a:srgbClr val="3C5999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l-PL" dirty="0">
                <a:solidFill>
                  <a:srgbClr val="3C5999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Katolicki Uniwersytet Lubelski Jana Pawła II</a:t>
            </a:r>
            <a:endParaRPr lang="pl-PL" dirty="0">
              <a:solidFill>
                <a:srgbClr val="3C5999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l-PL" dirty="0">
                <a:solidFill>
                  <a:srgbClr val="3C5999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Politechnika Gdańska</a:t>
            </a:r>
            <a:endParaRPr lang="pl-PL" dirty="0">
              <a:solidFill>
                <a:srgbClr val="3C5999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l-PL" dirty="0">
                <a:solidFill>
                  <a:srgbClr val="3C5999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Politechnika Śląska</a:t>
            </a:r>
            <a:endParaRPr lang="pl-PL" dirty="0">
              <a:solidFill>
                <a:srgbClr val="3C5999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l-PL" dirty="0">
                <a:solidFill>
                  <a:srgbClr val="3C5999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Szkoła Główna Handlowa w Warszawie</a:t>
            </a:r>
            <a:endParaRPr lang="pl-PL" dirty="0">
              <a:solidFill>
                <a:srgbClr val="3C5999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l-PL" dirty="0">
                <a:solidFill>
                  <a:srgbClr val="3C5999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Uniwersytet Ekonomiczny w Katowicach</a:t>
            </a:r>
            <a:endParaRPr lang="pl-PL" dirty="0">
              <a:solidFill>
                <a:srgbClr val="3C5999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l-PL" dirty="0">
                <a:solidFill>
                  <a:srgbClr val="3C5999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Uniwersytet Jagielloński w Krakowie</a:t>
            </a:r>
            <a:endParaRPr lang="pl-PL" dirty="0">
              <a:solidFill>
                <a:srgbClr val="3C5999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l-PL" dirty="0">
                <a:solidFill>
                  <a:srgbClr val="3C5999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Uniwersytet Warszawski</a:t>
            </a:r>
            <a:endParaRPr lang="pl-PL" dirty="0">
              <a:solidFill>
                <a:srgbClr val="3C5999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l-PL" dirty="0">
                <a:solidFill>
                  <a:srgbClr val="3C5999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Uniwersytet Wrocławski</a:t>
            </a:r>
            <a:endParaRPr lang="pl-PL" dirty="0">
              <a:solidFill>
                <a:srgbClr val="3C5999"/>
              </a:solidFill>
            </a:endParaRPr>
          </a:p>
          <a:p>
            <a:endParaRPr lang="pl-PL" dirty="0">
              <a:solidFill>
                <a:srgbClr val="3C5999"/>
              </a:solidFill>
            </a:endParaRPr>
          </a:p>
          <a:p>
            <a:endParaRPr lang="pl-PL" dirty="0">
              <a:solidFill>
                <a:srgbClr val="3C5999"/>
              </a:solidFill>
            </a:endParaRPr>
          </a:p>
          <a:p>
            <a:pPr algn="ctr"/>
            <a:endParaRPr lang="pl-PL" sz="3200" dirty="0">
              <a:solidFill>
                <a:srgbClr val="3C5999"/>
              </a:solidFill>
            </a:endParaRPr>
          </a:p>
        </p:txBody>
      </p:sp>
      <p:pic>
        <p:nvPicPr>
          <p:cNvPr id="15" name="Grafika 14">
            <a:extLst>
              <a:ext uri="{FF2B5EF4-FFF2-40B4-BE49-F238E27FC236}">
                <a16:creationId xmlns:a16="http://schemas.microsoft.com/office/drawing/2014/main" id="{DA8715F7-E209-4015-8F1F-834C08B6BB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10230706" y="217301"/>
            <a:ext cx="1667483" cy="80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079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4F284328-3DBC-4AFD-AADD-BBEDBD69471F}"/>
              </a:ext>
            </a:extLst>
          </p:cNvPr>
          <p:cNvSpPr/>
          <p:nvPr/>
        </p:nvSpPr>
        <p:spPr>
          <a:xfrm>
            <a:off x="0" y="5570806"/>
            <a:ext cx="12192000" cy="1287194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462500CE-8055-450D-86F4-7F1DABC0AA1E}"/>
              </a:ext>
            </a:extLst>
          </p:cNvPr>
          <p:cNvSpPr/>
          <p:nvPr/>
        </p:nvSpPr>
        <p:spPr>
          <a:xfrm>
            <a:off x="2504294" y="1535905"/>
            <a:ext cx="5991637" cy="98191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07000"/>
              </a:lnSpc>
              <a:spcAft>
                <a:spcPts val="4200"/>
              </a:spcAft>
            </a:pPr>
            <a:endParaRPr lang="pl-PL" sz="3200" b="1" dirty="0">
              <a:solidFill>
                <a:srgbClr val="0D1C2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9CDD43EA-34FF-4A8E-97A5-E74E4DB76C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2" t="59607" r="27005" b="31020"/>
          <a:stretch/>
        </p:blipFill>
        <p:spPr>
          <a:xfrm>
            <a:off x="0" y="5702786"/>
            <a:ext cx="8675077" cy="1287194"/>
          </a:xfrm>
          <a:prstGeom prst="rect">
            <a:avLst/>
          </a:prstGeom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04B7BD6F-DCD2-4007-A7EA-1115AB4AB6FA}"/>
              </a:ext>
            </a:extLst>
          </p:cNvPr>
          <p:cNvSpPr/>
          <p:nvPr/>
        </p:nvSpPr>
        <p:spPr>
          <a:xfrm>
            <a:off x="3488924" y="71022"/>
            <a:ext cx="8037958" cy="54424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pl-PL" sz="2400" dirty="0">
              <a:latin typeface="Century Gothic" panose="020B0502020202020204" pitchFamily="34" charset="0"/>
            </a:endParaRPr>
          </a:p>
          <a:p>
            <a:endParaRPr lang="pl-PL" sz="2400" dirty="0">
              <a:latin typeface="Century Gothic" panose="020B0502020202020204" pitchFamily="34" charset="0"/>
            </a:endParaRPr>
          </a:p>
          <a:p>
            <a:endParaRPr lang="pl-PL" sz="2400" dirty="0">
              <a:latin typeface="Century Gothic" panose="020B0502020202020204" pitchFamily="34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endParaRPr lang="pl-PL" dirty="0">
              <a:solidFill>
                <a:srgbClr val="0D1C2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0A612D7-06DD-4B2C-9CA3-FBDA286F2FF2}"/>
              </a:ext>
            </a:extLst>
          </p:cNvPr>
          <p:cNvSpPr txBox="1"/>
          <p:nvPr/>
        </p:nvSpPr>
        <p:spPr>
          <a:xfrm>
            <a:off x="2763297" y="328859"/>
            <a:ext cx="6772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err="1">
                <a:solidFill>
                  <a:srgbClr val="3C5999"/>
                </a:solidFill>
              </a:rPr>
              <a:t>Member</a:t>
            </a:r>
            <a:r>
              <a:rPr lang="pl-PL" sz="3200" b="1" dirty="0">
                <a:solidFill>
                  <a:srgbClr val="3C5999"/>
                </a:solidFill>
              </a:rPr>
              <a:t> </a:t>
            </a:r>
            <a:r>
              <a:rPr lang="pl-PL" sz="3200" b="1" dirty="0" err="1">
                <a:solidFill>
                  <a:srgbClr val="3C5999"/>
                </a:solidFill>
              </a:rPr>
              <a:t>universities</a:t>
            </a:r>
            <a:endParaRPr lang="pl-PL" b="1" dirty="0">
              <a:solidFill>
                <a:srgbClr val="3C5999"/>
              </a:solidFill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1E2AD03A-3580-47B1-98B8-EC33829E7A1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706" y="5966954"/>
            <a:ext cx="1801372" cy="676657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E5C5D66C-26C6-4D03-85C7-E377FD5A3422}"/>
              </a:ext>
            </a:extLst>
          </p:cNvPr>
          <p:cNvSpPr txBox="1"/>
          <p:nvPr/>
        </p:nvSpPr>
        <p:spPr>
          <a:xfrm rot="10800000" flipV="1">
            <a:off x="1597781" y="440746"/>
            <a:ext cx="8694471" cy="646330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endParaRPr lang="pl-PL" b="1" dirty="0"/>
          </a:p>
          <a:p>
            <a:endParaRPr lang="pl-PL" b="1" dirty="0"/>
          </a:p>
          <a:p>
            <a:endParaRPr lang="pl-PL" b="1" dirty="0">
              <a:solidFill>
                <a:srgbClr val="3C5999"/>
              </a:solidFill>
            </a:endParaRPr>
          </a:p>
          <a:p>
            <a:r>
              <a:rPr lang="pl-PL" b="1" dirty="0" err="1">
                <a:solidFill>
                  <a:srgbClr val="3C5999"/>
                </a:solidFill>
              </a:rPr>
              <a:t>Other</a:t>
            </a:r>
            <a:r>
              <a:rPr lang="pl-PL" b="1" dirty="0">
                <a:solidFill>
                  <a:srgbClr val="3C5999"/>
                </a:solidFill>
              </a:rPr>
              <a:t> </a:t>
            </a:r>
            <a:r>
              <a:rPr lang="pl-PL" b="1" dirty="0" err="1">
                <a:solidFill>
                  <a:srgbClr val="3C5999"/>
                </a:solidFill>
              </a:rPr>
              <a:t>member</a:t>
            </a:r>
            <a:r>
              <a:rPr lang="pl-PL" b="1" dirty="0">
                <a:solidFill>
                  <a:srgbClr val="3C5999"/>
                </a:solidFill>
              </a:rPr>
              <a:t> </a:t>
            </a:r>
            <a:r>
              <a:rPr lang="pl-PL" b="1" dirty="0" err="1">
                <a:solidFill>
                  <a:srgbClr val="3C5999"/>
                </a:solidFill>
              </a:rPr>
              <a:t>universities</a:t>
            </a:r>
            <a:r>
              <a:rPr lang="pl-PL" b="1" dirty="0">
                <a:solidFill>
                  <a:srgbClr val="3C5999"/>
                </a:solidFill>
              </a:rPr>
              <a:t>:</a:t>
            </a:r>
          </a:p>
          <a:p>
            <a:endParaRPr lang="pl-PL" dirty="0">
              <a:solidFill>
                <a:srgbClr val="3C5999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l-PL" dirty="0">
                <a:solidFill>
                  <a:srgbClr val="3C5999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Akademia Górniczo-Hutnicza im. Stanisława Staszica w Krakowie</a:t>
            </a:r>
            <a:endParaRPr lang="pl-PL" dirty="0">
              <a:solidFill>
                <a:srgbClr val="3C5999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l-PL" dirty="0">
                <a:solidFill>
                  <a:srgbClr val="3C5999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Akademia Muzyczna im. Stanisława Moniuszki w Gdańsku</a:t>
            </a:r>
            <a:endParaRPr lang="pl-PL" dirty="0">
              <a:solidFill>
                <a:srgbClr val="3C5999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l-PL" dirty="0">
                <a:solidFill>
                  <a:srgbClr val="3C5999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Akademia Sztuk Pięknych w Gdańsku</a:t>
            </a:r>
            <a:endParaRPr lang="pl-PL" dirty="0">
              <a:solidFill>
                <a:srgbClr val="3C5999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l-PL" dirty="0">
                <a:solidFill>
                  <a:srgbClr val="3C5999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Gdański Uniwersytet Medyczny</a:t>
            </a:r>
            <a:endParaRPr lang="pl-PL" dirty="0">
              <a:solidFill>
                <a:srgbClr val="3C5999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l-PL" dirty="0">
                <a:solidFill>
                  <a:srgbClr val="3C5999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Szkoła Główna Gospodarstwa Wiejskiego w Warszawie</a:t>
            </a:r>
            <a:endParaRPr lang="pl-PL" dirty="0">
              <a:solidFill>
                <a:srgbClr val="3C5999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l-PL" dirty="0">
                <a:solidFill>
                  <a:srgbClr val="3C5999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Politechnika Białostocka</a:t>
            </a:r>
            <a:endParaRPr lang="pl-PL" dirty="0">
              <a:solidFill>
                <a:srgbClr val="3C5999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l-PL" dirty="0">
                <a:solidFill>
                  <a:srgbClr val="3C5999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Politechnika Krakowska </a:t>
            </a:r>
            <a:endParaRPr lang="pl-PL" dirty="0">
              <a:solidFill>
                <a:srgbClr val="3C5999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l-PL" dirty="0">
                <a:solidFill>
                  <a:srgbClr val="3C5999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Politechnika Łódzka</a:t>
            </a:r>
            <a:endParaRPr lang="pl-PL" dirty="0">
              <a:solidFill>
                <a:srgbClr val="3C5999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l-PL" dirty="0">
                <a:solidFill>
                  <a:srgbClr val="3C5999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Politechnika Poznańska</a:t>
            </a:r>
            <a:endParaRPr lang="pl-PL" dirty="0">
              <a:solidFill>
                <a:srgbClr val="3C5999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l-PL" dirty="0">
                <a:solidFill>
                  <a:srgbClr val="3C5999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Politechnika Warszawska</a:t>
            </a:r>
            <a:endParaRPr lang="pl-PL" dirty="0">
              <a:solidFill>
                <a:srgbClr val="3C5999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l-PL" dirty="0">
                <a:solidFill>
                  <a:srgbClr val="3C5999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Politechnika Wrocławska</a:t>
            </a:r>
            <a:endParaRPr lang="pl-PL" dirty="0">
              <a:solidFill>
                <a:srgbClr val="3C5999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l-PL" dirty="0">
                <a:solidFill>
                  <a:srgbClr val="3C5999"/>
                </a:solidFill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Uniwersytet Ekonomiczny we Wrocławiu</a:t>
            </a:r>
            <a:endParaRPr lang="pl-PL" dirty="0">
              <a:solidFill>
                <a:srgbClr val="3C5999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l-PL" dirty="0">
                <a:solidFill>
                  <a:srgbClr val="3C5999"/>
                </a:solidFill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Uniwersytet Ekonomiczny w Krakowie</a:t>
            </a:r>
            <a:endParaRPr lang="pl-PL" dirty="0">
              <a:solidFill>
                <a:srgbClr val="3C5999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l-PL" dirty="0">
                <a:solidFill>
                  <a:srgbClr val="3C5999"/>
                </a:solidFill>
                <a:hlinkClick r:id="rId1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Uniwersytet Gdański</a:t>
            </a:r>
            <a:endParaRPr lang="pl-PL" dirty="0">
              <a:solidFill>
                <a:srgbClr val="3C5999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pl-PL" dirty="0">
              <a:solidFill>
                <a:srgbClr val="3C5999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pl-PL" dirty="0">
              <a:solidFill>
                <a:srgbClr val="3C5999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pl-PL" dirty="0">
              <a:solidFill>
                <a:srgbClr val="3C5999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pl-PL" dirty="0">
              <a:solidFill>
                <a:srgbClr val="3C5999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pl-PL" dirty="0">
              <a:solidFill>
                <a:srgbClr val="3C5999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pl-PL" dirty="0">
              <a:solidFill>
                <a:srgbClr val="3C5999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l-PL" dirty="0">
                <a:solidFill>
                  <a:srgbClr val="3C5999"/>
                </a:solidFill>
                <a:hlinkClick r:id="rId1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Uniwersytet im. Adama Mickiewicza w Poznaniu</a:t>
            </a:r>
            <a:endParaRPr lang="pl-PL" dirty="0">
              <a:solidFill>
                <a:srgbClr val="3C5999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l-PL" dirty="0">
                <a:solidFill>
                  <a:srgbClr val="3C5999"/>
                </a:solidFill>
                <a:hlinkClick r:id="rId1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Uniwersytet Łódzki</a:t>
            </a:r>
            <a:endParaRPr lang="pl-PL" dirty="0">
              <a:solidFill>
                <a:srgbClr val="3C5999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l-PL" dirty="0">
                <a:solidFill>
                  <a:srgbClr val="3C5999"/>
                </a:solidFill>
                <a:hlinkClick r:id="rId2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Uniwersytet Marii Curie-Skłodowskiej w Lublinie</a:t>
            </a:r>
            <a:endParaRPr lang="pl-PL" dirty="0">
              <a:solidFill>
                <a:srgbClr val="3C5999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l-PL" dirty="0">
                <a:solidFill>
                  <a:srgbClr val="3C5999"/>
                </a:solidFill>
                <a:hlinkClick r:id="rId2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Uniwersytet Medyczny we Wrocławiu</a:t>
            </a:r>
            <a:endParaRPr lang="pl-PL" dirty="0">
              <a:solidFill>
                <a:srgbClr val="3C5999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l-PL" dirty="0">
                <a:solidFill>
                  <a:srgbClr val="3C5999"/>
                </a:solidFill>
                <a:hlinkClick r:id="rId2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Uniwersytet Mikołaja Kopernika w Toruniu</a:t>
            </a:r>
            <a:endParaRPr lang="pl-PL" dirty="0">
              <a:solidFill>
                <a:srgbClr val="3C5999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l-PL" dirty="0">
                <a:solidFill>
                  <a:srgbClr val="3C5999"/>
                </a:solidFill>
                <a:hlinkClick r:id="rId2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Uniwersytet Przyrodniczy we Wrocławiu</a:t>
            </a:r>
            <a:endParaRPr lang="pl-PL" dirty="0">
              <a:solidFill>
                <a:srgbClr val="3C5999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l-PL" dirty="0">
                <a:solidFill>
                  <a:srgbClr val="3C5999"/>
                </a:solidFill>
                <a:hlinkClick r:id="rId2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Uniwersytet Rolniczy w Krakowie</a:t>
            </a:r>
            <a:endParaRPr lang="pl-PL" dirty="0">
              <a:solidFill>
                <a:srgbClr val="3C5999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l-PL" dirty="0">
                <a:solidFill>
                  <a:srgbClr val="3C5999"/>
                </a:solidFill>
                <a:hlinkClick r:id="rId2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Uniwersytet Śląski w Katowicach</a:t>
            </a:r>
            <a:endParaRPr lang="pl-PL" dirty="0">
              <a:solidFill>
                <a:srgbClr val="3C5999"/>
              </a:solidFill>
            </a:endParaRPr>
          </a:p>
        </p:txBody>
      </p:sp>
      <p:pic>
        <p:nvPicPr>
          <p:cNvPr id="15" name="Grafika 14">
            <a:extLst>
              <a:ext uri="{FF2B5EF4-FFF2-40B4-BE49-F238E27FC236}">
                <a16:creationId xmlns:a16="http://schemas.microsoft.com/office/drawing/2014/main" id="{DA8715F7-E209-4015-8F1F-834C08B6BBB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xmlns="" r:embed="rId27"/>
              </a:ext>
            </a:extLst>
          </a:blip>
          <a:stretch>
            <a:fillRect/>
          </a:stretch>
        </p:blipFill>
        <p:spPr>
          <a:xfrm>
            <a:off x="10230706" y="217301"/>
            <a:ext cx="1667483" cy="80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3112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762E169F-C348-44B5-A132-DE8BF72FBA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799" t="19881" r="65084" b="29630"/>
          <a:stretch/>
        </p:blipFill>
        <p:spPr>
          <a:xfrm>
            <a:off x="0" y="-10050"/>
            <a:ext cx="12192000" cy="685800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A52D760-890C-4FDA-8A7F-1905DA574B89}"/>
              </a:ext>
            </a:extLst>
          </p:cNvPr>
          <p:cNvSpPr txBox="1"/>
          <p:nvPr/>
        </p:nvSpPr>
        <p:spPr>
          <a:xfrm>
            <a:off x="9880195" y="1511309"/>
            <a:ext cx="246132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BFBFB"/>
                </a:solidFill>
              </a:rPr>
              <a:t>31 </a:t>
            </a:r>
            <a:r>
              <a:rPr lang="pl-PL" sz="2800" b="1" dirty="0" err="1">
                <a:solidFill>
                  <a:srgbClr val="FBFBFB"/>
                </a:solidFill>
              </a:rPr>
              <a:t>Member</a:t>
            </a:r>
            <a:r>
              <a:rPr lang="pl-PL" sz="2800" b="1" dirty="0">
                <a:solidFill>
                  <a:srgbClr val="FBFBFB"/>
                </a:solidFill>
              </a:rPr>
              <a:t> </a:t>
            </a:r>
          </a:p>
          <a:p>
            <a:r>
              <a:rPr lang="pl-PL" sz="2800" b="1" dirty="0" err="1">
                <a:solidFill>
                  <a:srgbClr val="FBFBFB"/>
                </a:solidFill>
              </a:rPr>
              <a:t>universities</a:t>
            </a:r>
            <a:endParaRPr lang="pl-PL" sz="2800" b="1" dirty="0">
              <a:solidFill>
                <a:srgbClr val="FBFBFB"/>
              </a:solidFill>
            </a:endParaRPr>
          </a:p>
          <a:p>
            <a:endParaRPr lang="pl-PL" dirty="0"/>
          </a:p>
        </p:txBody>
      </p:sp>
      <p:pic>
        <p:nvPicPr>
          <p:cNvPr id="8" name="Obraz 7" descr="Akademia Muzyczna im. Stanisława Moniuszki w Gdańsku">
            <a:extLst>
              <a:ext uri="{FF2B5EF4-FFF2-40B4-BE49-F238E27FC236}">
                <a16:creationId xmlns:a16="http://schemas.microsoft.com/office/drawing/2014/main" id="{57C5BFA0-DAFD-427B-A73C-59931CE80666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45" y="1391382"/>
            <a:ext cx="444193" cy="239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306" y="5814554"/>
            <a:ext cx="1801372" cy="67665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37FCC9F0-9238-4ADE-B703-4651F5F90A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346" y="813332"/>
            <a:ext cx="7279491" cy="5294757"/>
          </a:xfrm>
          <a:prstGeom prst="rect">
            <a:avLst/>
          </a:prstGeom>
        </p:spPr>
      </p:pic>
      <p:pic>
        <p:nvPicPr>
          <p:cNvPr id="12" name="Obraz 11" descr="Akademia Muzyczna im. Stanisława Moniuszki w Gdańsku">
            <a:extLst>
              <a:ext uri="{FF2B5EF4-FFF2-40B4-BE49-F238E27FC236}">
                <a16:creationId xmlns:a16="http://schemas.microsoft.com/office/drawing/2014/main" id="{71076575-BEDF-4E03-99F2-7DB4DD1E81FF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994" y="1436200"/>
            <a:ext cx="444193" cy="2398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97155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a 6">
            <a:extLst>
              <a:ext uri="{FF2B5EF4-FFF2-40B4-BE49-F238E27FC236}">
                <a16:creationId xmlns:a16="http://schemas.microsoft.com/office/drawing/2014/main" id="{DB5E81CF-D321-4397-AB79-0843FE140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279393" y="221698"/>
            <a:ext cx="1667483" cy="807889"/>
          </a:xfrm>
          <a:prstGeom prst="rect">
            <a:avLst/>
          </a:prstGeom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A2DFCD56-DFF2-4171-B4E0-580C440D2C9D}"/>
              </a:ext>
            </a:extLst>
          </p:cNvPr>
          <p:cNvSpPr/>
          <p:nvPr/>
        </p:nvSpPr>
        <p:spPr>
          <a:xfrm>
            <a:off x="1149554" y="-2815673"/>
            <a:ext cx="4898573" cy="417423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07000"/>
              </a:lnSpc>
              <a:spcAft>
                <a:spcPts val="4200"/>
              </a:spcAft>
            </a:pPr>
            <a:endParaRPr lang="pl-PL" dirty="0">
              <a:solidFill>
                <a:srgbClr val="0D1C2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CA2ECC41-CC61-4C8A-AEC5-AA16E075438E}"/>
              </a:ext>
            </a:extLst>
          </p:cNvPr>
          <p:cNvSpPr txBox="1"/>
          <p:nvPr/>
        </p:nvSpPr>
        <p:spPr>
          <a:xfrm>
            <a:off x="274074" y="190152"/>
            <a:ext cx="7527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err="1">
                <a:solidFill>
                  <a:srgbClr val="3C5999"/>
                </a:solidFill>
              </a:rPr>
              <a:t>Who</a:t>
            </a:r>
            <a:r>
              <a:rPr lang="pl-PL" sz="3600" b="1" dirty="0">
                <a:solidFill>
                  <a:srgbClr val="3C5999"/>
                </a:solidFill>
              </a:rPr>
              <a:t> we </a:t>
            </a:r>
            <a:r>
              <a:rPr lang="pl-PL" sz="3600" b="1" dirty="0" err="1">
                <a:solidFill>
                  <a:srgbClr val="3C5999"/>
                </a:solidFill>
              </a:rPr>
              <a:t>cooperate</a:t>
            </a:r>
            <a:r>
              <a:rPr lang="pl-PL" sz="3600" b="1" dirty="0">
                <a:solidFill>
                  <a:srgbClr val="3C5999"/>
                </a:solidFill>
              </a:rPr>
              <a:t> with?</a:t>
            </a:r>
            <a:endParaRPr lang="pl-PL" dirty="0">
              <a:solidFill>
                <a:srgbClr val="3C5999"/>
              </a:solidFill>
            </a:endParaRPr>
          </a:p>
        </p:txBody>
      </p:sp>
      <p:grpSp>
        <p:nvGrpSpPr>
          <p:cNvPr id="46" name="Grupa 45">
            <a:extLst>
              <a:ext uri="{FF2B5EF4-FFF2-40B4-BE49-F238E27FC236}">
                <a16:creationId xmlns:a16="http://schemas.microsoft.com/office/drawing/2014/main" id="{6A950035-1B1F-4BFE-94A4-09D7442146CE}"/>
              </a:ext>
            </a:extLst>
          </p:cNvPr>
          <p:cNvGrpSpPr/>
          <p:nvPr/>
        </p:nvGrpSpPr>
        <p:grpSpPr>
          <a:xfrm>
            <a:off x="5014482" y="2703304"/>
            <a:ext cx="2126853" cy="2117856"/>
            <a:chOff x="5392370" y="2615771"/>
            <a:chExt cx="2476870" cy="2331550"/>
          </a:xfrm>
        </p:grpSpPr>
        <p:sp>
          <p:nvSpPr>
            <p:cNvPr id="10" name="Schemat blokowy: łącznik 9">
              <a:extLst>
                <a:ext uri="{FF2B5EF4-FFF2-40B4-BE49-F238E27FC236}">
                  <a16:creationId xmlns:a16="http://schemas.microsoft.com/office/drawing/2014/main" id="{A926DF0E-04FC-48C0-9C04-1565EC563620}"/>
                </a:ext>
              </a:extLst>
            </p:cNvPr>
            <p:cNvSpPr/>
            <p:nvPr/>
          </p:nvSpPr>
          <p:spPr>
            <a:xfrm>
              <a:off x="5392370" y="2615771"/>
              <a:ext cx="2476870" cy="2331550"/>
            </a:xfrm>
            <a:prstGeom prst="flowChartConnector">
              <a:avLst/>
            </a:prstGeom>
            <a:solidFill>
              <a:srgbClr val="EB151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highlight>
                  <a:srgbClr val="EB1515"/>
                </a:highlight>
              </a:endParaRPr>
            </a:p>
          </p:txBody>
        </p:sp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A4C6130C-69BA-40A3-B528-9616EA209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6405" y="3163660"/>
              <a:ext cx="2034340" cy="1238386"/>
            </a:xfrm>
            <a:prstGeom prst="rect">
              <a:avLst/>
            </a:prstGeom>
          </p:spPr>
        </p:pic>
      </p:grpSp>
      <p:grpSp>
        <p:nvGrpSpPr>
          <p:cNvPr id="51" name="Grupa 50">
            <a:extLst>
              <a:ext uri="{FF2B5EF4-FFF2-40B4-BE49-F238E27FC236}">
                <a16:creationId xmlns:a16="http://schemas.microsoft.com/office/drawing/2014/main" id="{496E5062-B488-43BD-8056-6FDE72BEA035}"/>
              </a:ext>
            </a:extLst>
          </p:cNvPr>
          <p:cNvGrpSpPr/>
          <p:nvPr/>
        </p:nvGrpSpPr>
        <p:grpSpPr>
          <a:xfrm>
            <a:off x="7043487" y="5041681"/>
            <a:ext cx="1859029" cy="1748666"/>
            <a:chOff x="4979217" y="516842"/>
            <a:chExt cx="2085221" cy="2076762"/>
          </a:xfrm>
        </p:grpSpPr>
        <p:sp>
          <p:nvSpPr>
            <p:cNvPr id="17" name="Schemat blokowy: łącznik 16">
              <a:extLst>
                <a:ext uri="{FF2B5EF4-FFF2-40B4-BE49-F238E27FC236}">
                  <a16:creationId xmlns:a16="http://schemas.microsoft.com/office/drawing/2014/main" id="{0E15731B-0F07-4DD7-B16E-21EE46B6A798}"/>
                </a:ext>
              </a:extLst>
            </p:cNvPr>
            <p:cNvSpPr/>
            <p:nvPr/>
          </p:nvSpPr>
          <p:spPr>
            <a:xfrm>
              <a:off x="4979217" y="516842"/>
              <a:ext cx="2085221" cy="2076762"/>
            </a:xfrm>
            <a:prstGeom prst="flowChartConnec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highlight>
                  <a:srgbClr val="FBFBFB"/>
                </a:highlight>
              </a:endParaRPr>
            </a:p>
          </p:txBody>
        </p:sp>
        <p:pic>
          <p:nvPicPr>
            <p:cNvPr id="29" name="Obraz 28">
              <a:extLst>
                <a:ext uri="{FF2B5EF4-FFF2-40B4-BE49-F238E27FC236}">
                  <a16:creationId xmlns:a16="http://schemas.microsoft.com/office/drawing/2014/main" id="{948614F1-8293-4FF1-BC73-C3F1D3AF6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9769" y="1404605"/>
              <a:ext cx="1352462" cy="561272"/>
            </a:xfrm>
            <a:prstGeom prst="rect">
              <a:avLst/>
            </a:prstGeom>
          </p:spPr>
        </p:pic>
      </p:grpSp>
      <p:grpSp>
        <p:nvGrpSpPr>
          <p:cNvPr id="49" name="Grupa 48">
            <a:extLst>
              <a:ext uri="{FF2B5EF4-FFF2-40B4-BE49-F238E27FC236}">
                <a16:creationId xmlns:a16="http://schemas.microsoft.com/office/drawing/2014/main" id="{C12C8007-3691-4C1C-87D1-AE5E46821E53}"/>
              </a:ext>
            </a:extLst>
          </p:cNvPr>
          <p:cNvGrpSpPr/>
          <p:nvPr/>
        </p:nvGrpSpPr>
        <p:grpSpPr>
          <a:xfrm>
            <a:off x="3359884" y="968362"/>
            <a:ext cx="1813762" cy="1748666"/>
            <a:chOff x="2257423" y="3443160"/>
            <a:chExt cx="2001660" cy="1899938"/>
          </a:xfrm>
        </p:grpSpPr>
        <p:pic>
          <p:nvPicPr>
            <p:cNvPr id="31" name="Obraz 30">
              <a:extLst>
                <a:ext uri="{FF2B5EF4-FFF2-40B4-BE49-F238E27FC236}">
                  <a16:creationId xmlns:a16="http://schemas.microsoft.com/office/drawing/2014/main" id="{5BF6828D-2CED-4A83-A6F8-317A5DA2F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0371" y="4063088"/>
              <a:ext cx="1823434" cy="769261"/>
            </a:xfrm>
            <a:prstGeom prst="rect">
              <a:avLst/>
            </a:prstGeom>
          </p:spPr>
        </p:pic>
        <p:sp>
          <p:nvSpPr>
            <p:cNvPr id="33" name="Schemat blokowy: łącznik 32">
              <a:extLst>
                <a:ext uri="{FF2B5EF4-FFF2-40B4-BE49-F238E27FC236}">
                  <a16:creationId xmlns:a16="http://schemas.microsoft.com/office/drawing/2014/main" id="{D3339C11-FE13-4E20-BE89-9E9C51157BA1}"/>
                </a:ext>
              </a:extLst>
            </p:cNvPr>
            <p:cNvSpPr/>
            <p:nvPr/>
          </p:nvSpPr>
          <p:spPr>
            <a:xfrm>
              <a:off x="2257423" y="3443160"/>
              <a:ext cx="2001660" cy="1899938"/>
            </a:xfrm>
            <a:prstGeom prst="flowChartConnec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highlight>
                  <a:srgbClr val="FBFBFB"/>
                </a:highlight>
              </a:endParaRPr>
            </a:p>
          </p:txBody>
        </p:sp>
      </p:grpSp>
      <p:grpSp>
        <p:nvGrpSpPr>
          <p:cNvPr id="53" name="Grupa 52">
            <a:extLst>
              <a:ext uri="{FF2B5EF4-FFF2-40B4-BE49-F238E27FC236}">
                <a16:creationId xmlns:a16="http://schemas.microsoft.com/office/drawing/2014/main" id="{36A4A47B-BB23-4324-9C64-6F77AE9CA651}"/>
              </a:ext>
            </a:extLst>
          </p:cNvPr>
          <p:cNvGrpSpPr/>
          <p:nvPr/>
        </p:nvGrpSpPr>
        <p:grpSpPr>
          <a:xfrm>
            <a:off x="5294974" y="748881"/>
            <a:ext cx="2055772" cy="1807293"/>
            <a:chOff x="5100966" y="814196"/>
            <a:chExt cx="2055772" cy="1807293"/>
          </a:xfrm>
        </p:grpSpPr>
        <p:pic>
          <p:nvPicPr>
            <p:cNvPr id="27" name="Obraz 26">
              <a:extLst>
                <a:ext uri="{FF2B5EF4-FFF2-40B4-BE49-F238E27FC236}">
                  <a16:creationId xmlns:a16="http://schemas.microsoft.com/office/drawing/2014/main" id="{7487EF90-10BD-4D52-AAD9-2E6D2910A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9408" y="1190395"/>
              <a:ext cx="1856028" cy="955080"/>
            </a:xfrm>
            <a:prstGeom prst="rect">
              <a:avLst/>
            </a:prstGeom>
          </p:spPr>
        </p:pic>
        <p:sp>
          <p:nvSpPr>
            <p:cNvPr id="35" name="Schemat blokowy: łącznik 34">
              <a:extLst>
                <a:ext uri="{FF2B5EF4-FFF2-40B4-BE49-F238E27FC236}">
                  <a16:creationId xmlns:a16="http://schemas.microsoft.com/office/drawing/2014/main" id="{2AF4D6F5-CA02-466A-B5BE-90F066F5ECB8}"/>
                </a:ext>
              </a:extLst>
            </p:cNvPr>
            <p:cNvSpPr/>
            <p:nvPr/>
          </p:nvSpPr>
          <p:spPr>
            <a:xfrm>
              <a:off x="5100966" y="814196"/>
              <a:ext cx="2055772" cy="1807293"/>
            </a:xfrm>
            <a:prstGeom prst="flowChartConnec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highlight>
                  <a:srgbClr val="FBFBFB"/>
                </a:highlight>
              </a:endParaRPr>
            </a:p>
          </p:txBody>
        </p:sp>
      </p:grpSp>
      <p:grpSp>
        <p:nvGrpSpPr>
          <p:cNvPr id="47" name="Grupa 46">
            <a:extLst>
              <a:ext uri="{FF2B5EF4-FFF2-40B4-BE49-F238E27FC236}">
                <a16:creationId xmlns:a16="http://schemas.microsoft.com/office/drawing/2014/main" id="{54A20D92-F46A-4947-878A-9A1A59CB6765}"/>
              </a:ext>
            </a:extLst>
          </p:cNvPr>
          <p:cNvGrpSpPr/>
          <p:nvPr/>
        </p:nvGrpSpPr>
        <p:grpSpPr>
          <a:xfrm>
            <a:off x="7346056" y="1395212"/>
            <a:ext cx="1960744" cy="1727865"/>
            <a:chOff x="7539325" y="661613"/>
            <a:chExt cx="2137110" cy="2076762"/>
          </a:xfrm>
        </p:grpSpPr>
        <p:pic>
          <p:nvPicPr>
            <p:cNvPr id="25" name="Obraz 24">
              <a:extLst>
                <a:ext uri="{FF2B5EF4-FFF2-40B4-BE49-F238E27FC236}">
                  <a16:creationId xmlns:a16="http://schemas.microsoft.com/office/drawing/2014/main" id="{CA14DC1A-BC5F-4181-B2D6-CC1B2C9D6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1456" y="1116874"/>
              <a:ext cx="1612847" cy="1073612"/>
            </a:xfrm>
            <a:prstGeom prst="rect">
              <a:avLst/>
            </a:prstGeom>
          </p:spPr>
        </p:pic>
        <p:sp>
          <p:nvSpPr>
            <p:cNvPr id="36" name="Schemat blokowy: łącznik 35">
              <a:extLst>
                <a:ext uri="{FF2B5EF4-FFF2-40B4-BE49-F238E27FC236}">
                  <a16:creationId xmlns:a16="http://schemas.microsoft.com/office/drawing/2014/main" id="{A61029C5-B85D-4256-8D23-A2DC60E8CB47}"/>
                </a:ext>
              </a:extLst>
            </p:cNvPr>
            <p:cNvSpPr/>
            <p:nvPr/>
          </p:nvSpPr>
          <p:spPr>
            <a:xfrm>
              <a:off x="7539325" y="661613"/>
              <a:ext cx="2137110" cy="2076762"/>
            </a:xfrm>
            <a:prstGeom prst="flowChartConnec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highlight>
                  <a:srgbClr val="FBFBFB"/>
                </a:highlight>
              </a:endParaRPr>
            </a:p>
          </p:txBody>
        </p:sp>
      </p:grpSp>
      <p:grpSp>
        <p:nvGrpSpPr>
          <p:cNvPr id="48" name="Grupa 47">
            <a:extLst>
              <a:ext uri="{FF2B5EF4-FFF2-40B4-BE49-F238E27FC236}">
                <a16:creationId xmlns:a16="http://schemas.microsoft.com/office/drawing/2014/main" id="{DE7E02A7-DBA0-440F-AA0F-E83F14FB3B0E}"/>
              </a:ext>
            </a:extLst>
          </p:cNvPr>
          <p:cNvGrpSpPr/>
          <p:nvPr/>
        </p:nvGrpSpPr>
        <p:grpSpPr>
          <a:xfrm>
            <a:off x="7880879" y="3160449"/>
            <a:ext cx="1856028" cy="1876529"/>
            <a:chOff x="9676435" y="1755466"/>
            <a:chExt cx="1731794" cy="1769674"/>
          </a:xfrm>
        </p:grpSpPr>
        <p:sp>
          <p:nvSpPr>
            <p:cNvPr id="39" name="Schemat blokowy: łącznik 38">
              <a:extLst>
                <a:ext uri="{FF2B5EF4-FFF2-40B4-BE49-F238E27FC236}">
                  <a16:creationId xmlns:a16="http://schemas.microsoft.com/office/drawing/2014/main" id="{5C37DBF9-2781-4BAB-A9AB-C0D6259A1E3E}"/>
                </a:ext>
              </a:extLst>
            </p:cNvPr>
            <p:cNvSpPr/>
            <p:nvPr/>
          </p:nvSpPr>
          <p:spPr>
            <a:xfrm>
              <a:off x="9676435" y="1755466"/>
              <a:ext cx="1731794" cy="1769674"/>
            </a:xfrm>
            <a:prstGeom prst="flowChartConnec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highlight>
                  <a:srgbClr val="FBFBFB"/>
                </a:highlight>
              </a:endParaRPr>
            </a:p>
          </p:txBody>
        </p:sp>
        <p:pic>
          <p:nvPicPr>
            <p:cNvPr id="41" name="Obraz 40">
              <a:extLst>
                <a:ext uri="{FF2B5EF4-FFF2-40B4-BE49-F238E27FC236}">
                  <a16:creationId xmlns:a16="http://schemas.microsoft.com/office/drawing/2014/main" id="{DBE26E75-8E45-482C-B452-9B77252B2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7790" y="2370659"/>
              <a:ext cx="1345457" cy="621039"/>
            </a:xfrm>
            <a:prstGeom prst="rect">
              <a:avLst/>
            </a:prstGeom>
          </p:spPr>
        </p:pic>
      </p:grpSp>
      <p:grpSp>
        <p:nvGrpSpPr>
          <p:cNvPr id="50" name="Grupa 49">
            <a:extLst>
              <a:ext uri="{FF2B5EF4-FFF2-40B4-BE49-F238E27FC236}">
                <a16:creationId xmlns:a16="http://schemas.microsoft.com/office/drawing/2014/main" id="{4DEE9ED5-A53A-43EA-BF50-333C909B6EB9}"/>
              </a:ext>
            </a:extLst>
          </p:cNvPr>
          <p:cNvGrpSpPr/>
          <p:nvPr/>
        </p:nvGrpSpPr>
        <p:grpSpPr>
          <a:xfrm>
            <a:off x="2538602" y="2672013"/>
            <a:ext cx="1947404" cy="1883971"/>
            <a:chOff x="2712815" y="1116875"/>
            <a:chExt cx="2173769" cy="1975800"/>
          </a:xfrm>
        </p:grpSpPr>
        <p:sp>
          <p:nvSpPr>
            <p:cNvPr id="37" name="Schemat blokowy: łącznik 36">
              <a:extLst>
                <a:ext uri="{FF2B5EF4-FFF2-40B4-BE49-F238E27FC236}">
                  <a16:creationId xmlns:a16="http://schemas.microsoft.com/office/drawing/2014/main" id="{29F67138-7F37-414E-A2C5-173989F449CB}"/>
                </a:ext>
              </a:extLst>
            </p:cNvPr>
            <p:cNvSpPr/>
            <p:nvPr/>
          </p:nvSpPr>
          <p:spPr>
            <a:xfrm>
              <a:off x="2712815" y="1116875"/>
              <a:ext cx="2173769" cy="1975800"/>
            </a:xfrm>
            <a:prstGeom prst="flowChartConnec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highlight>
                  <a:srgbClr val="FBFBFB"/>
                </a:highlight>
              </a:endParaRPr>
            </a:p>
          </p:txBody>
        </p:sp>
        <p:pic>
          <p:nvPicPr>
            <p:cNvPr id="43" name="Obraz 42">
              <a:extLst>
                <a:ext uri="{FF2B5EF4-FFF2-40B4-BE49-F238E27FC236}">
                  <a16:creationId xmlns:a16="http://schemas.microsoft.com/office/drawing/2014/main" id="{244DEDC1-6806-4AB7-A68A-62238BE7B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3117" y="1755466"/>
              <a:ext cx="1812069" cy="755029"/>
            </a:xfrm>
            <a:prstGeom prst="rect">
              <a:avLst/>
            </a:prstGeom>
          </p:spPr>
        </p:pic>
      </p:grpSp>
      <p:grpSp>
        <p:nvGrpSpPr>
          <p:cNvPr id="52" name="Grupa 51">
            <a:extLst>
              <a:ext uri="{FF2B5EF4-FFF2-40B4-BE49-F238E27FC236}">
                <a16:creationId xmlns:a16="http://schemas.microsoft.com/office/drawing/2014/main" id="{7659497D-46A8-4D42-8057-B4D1166584A2}"/>
              </a:ext>
            </a:extLst>
          </p:cNvPr>
          <p:cNvGrpSpPr/>
          <p:nvPr/>
        </p:nvGrpSpPr>
        <p:grpSpPr>
          <a:xfrm>
            <a:off x="2798995" y="4620143"/>
            <a:ext cx="2010766" cy="2000243"/>
            <a:chOff x="4058792" y="3531536"/>
            <a:chExt cx="1978699" cy="1983564"/>
          </a:xfrm>
        </p:grpSpPr>
        <p:sp>
          <p:nvSpPr>
            <p:cNvPr id="38" name="Schemat blokowy: łącznik 37">
              <a:extLst>
                <a:ext uri="{FF2B5EF4-FFF2-40B4-BE49-F238E27FC236}">
                  <a16:creationId xmlns:a16="http://schemas.microsoft.com/office/drawing/2014/main" id="{DF750263-BAD1-4748-8756-3396B990340E}"/>
                </a:ext>
              </a:extLst>
            </p:cNvPr>
            <p:cNvSpPr/>
            <p:nvPr/>
          </p:nvSpPr>
          <p:spPr>
            <a:xfrm>
              <a:off x="4058792" y="3531536"/>
              <a:ext cx="1978699" cy="1983564"/>
            </a:xfrm>
            <a:prstGeom prst="flowChartConnec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highlight>
                  <a:srgbClr val="FBFBFB"/>
                </a:highlight>
              </a:endParaRPr>
            </a:p>
          </p:txBody>
        </p:sp>
        <p:sp>
          <p:nvSpPr>
            <p:cNvPr id="45" name="Prostokąt 44">
              <a:extLst>
                <a:ext uri="{FF2B5EF4-FFF2-40B4-BE49-F238E27FC236}">
                  <a16:creationId xmlns:a16="http://schemas.microsoft.com/office/drawing/2014/main" id="{914258DA-D6B6-47A1-AD43-19B59570846B}"/>
                </a:ext>
              </a:extLst>
            </p:cNvPr>
            <p:cNvSpPr/>
            <p:nvPr/>
          </p:nvSpPr>
          <p:spPr>
            <a:xfrm>
              <a:off x="4192540" y="3752915"/>
              <a:ext cx="1711201" cy="155657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l-PL" sz="480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ESN/ KRD</a:t>
              </a:r>
              <a:endParaRPr lang="pl-PL" sz="4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endParaRPr>
            </a:p>
          </p:txBody>
        </p:sp>
      </p:grpSp>
      <p:sp>
        <p:nvSpPr>
          <p:cNvPr id="32" name="Schemat blokowy: łącznik 31">
            <a:extLst>
              <a:ext uri="{FF2B5EF4-FFF2-40B4-BE49-F238E27FC236}">
                <a16:creationId xmlns:a16="http://schemas.microsoft.com/office/drawing/2014/main" id="{29F67138-7F37-414E-A2C5-173989F449CB}"/>
              </a:ext>
            </a:extLst>
          </p:cNvPr>
          <p:cNvSpPr/>
          <p:nvPr/>
        </p:nvSpPr>
        <p:spPr>
          <a:xfrm>
            <a:off x="4941890" y="4906376"/>
            <a:ext cx="1947404" cy="1883971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highlight>
                <a:srgbClr val="FBFBFB"/>
              </a:highlight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66304" y="5216633"/>
            <a:ext cx="1298576" cy="129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7932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762E169F-C348-44B5-A132-DE8BF72FBA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9" t="24088" r="-80064" b="254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Grafika 12">
            <a:extLst>
              <a:ext uri="{FF2B5EF4-FFF2-40B4-BE49-F238E27FC236}">
                <a16:creationId xmlns:a16="http://schemas.microsoft.com/office/drawing/2014/main" id="{1F7BF991-3970-47BE-B8A5-6C596CEA2F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047773" y="4887597"/>
            <a:ext cx="1808868" cy="876390"/>
          </a:xfrm>
          <a:prstGeom prst="rect">
            <a:avLst/>
          </a:prstGeom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A2DFCD56-DFF2-4171-B4E0-580C440D2C9D}"/>
              </a:ext>
            </a:extLst>
          </p:cNvPr>
          <p:cNvSpPr/>
          <p:nvPr/>
        </p:nvSpPr>
        <p:spPr>
          <a:xfrm>
            <a:off x="666190" y="767441"/>
            <a:ext cx="3710502" cy="315157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endParaRPr lang="pl-PL" sz="2800" b="1" dirty="0">
              <a:solidFill>
                <a:srgbClr val="3C5999"/>
              </a:solidFill>
              <a:latin typeface="Libre Franklin"/>
            </a:endParaRPr>
          </a:p>
          <a:p>
            <a:pPr algn="ctr"/>
            <a:r>
              <a:rPr lang="pl-PL" sz="2800" b="1" dirty="0" err="1">
                <a:solidFill>
                  <a:srgbClr val="3C5999"/>
                </a:solidFill>
              </a:rPr>
              <a:t>President</a:t>
            </a:r>
            <a:r>
              <a:rPr lang="pl-PL" sz="2800" b="1" dirty="0">
                <a:solidFill>
                  <a:srgbClr val="3C5999"/>
                </a:solidFill>
              </a:rPr>
              <a:t>                         &amp;</a:t>
            </a:r>
          </a:p>
          <a:p>
            <a:pPr algn="ctr"/>
            <a:r>
              <a:rPr lang="pl-PL" sz="2800" b="1" dirty="0" err="1">
                <a:solidFill>
                  <a:srgbClr val="3C5999"/>
                </a:solidFill>
              </a:rPr>
              <a:t>Steering</a:t>
            </a:r>
            <a:r>
              <a:rPr lang="pl-PL" sz="2800" b="1" dirty="0">
                <a:solidFill>
                  <a:srgbClr val="3C5999"/>
                </a:solidFill>
              </a:rPr>
              <a:t> </a:t>
            </a:r>
            <a:r>
              <a:rPr lang="pl-PL" sz="2800" b="1" dirty="0" err="1">
                <a:solidFill>
                  <a:srgbClr val="3C5999"/>
                </a:solidFill>
              </a:rPr>
              <a:t>Comittee</a:t>
            </a:r>
            <a:endParaRPr lang="pl-PL" sz="2800" b="1" dirty="0">
              <a:solidFill>
                <a:srgbClr val="3C5999"/>
              </a:solidFill>
            </a:endParaRPr>
          </a:p>
          <a:p>
            <a:pPr algn="ctr"/>
            <a:r>
              <a:rPr lang="pl-PL" sz="2800" b="1" dirty="0">
                <a:solidFill>
                  <a:srgbClr val="3C5999"/>
                </a:solidFill>
              </a:rPr>
              <a:t>2023-2024</a:t>
            </a:r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31536FB0-6995-4706-B817-6FCA1B40A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36430" y="5270563"/>
            <a:ext cx="1692470" cy="81999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47A66FFF-A1BD-4777-8E4D-1B01F8FDDCEE}"/>
              </a:ext>
            </a:extLst>
          </p:cNvPr>
          <p:cNvSpPr txBox="1"/>
          <p:nvPr/>
        </p:nvSpPr>
        <p:spPr>
          <a:xfrm>
            <a:off x="6514566" y="0"/>
            <a:ext cx="5491506" cy="7355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pl-PL" sz="2400" dirty="0">
              <a:latin typeface="Century Gothic" panose="020B0502020202020204" pitchFamily="34" charset="0"/>
            </a:endParaRPr>
          </a:p>
          <a:p>
            <a:pPr marL="457200" indent="-457200">
              <a:lnSpc>
                <a:spcPct val="20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</a:buBlip>
            </a:pPr>
            <a:r>
              <a:rPr lang="pl-PL" sz="2800" b="1" dirty="0">
                <a:solidFill>
                  <a:srgbClr val="3C5999"/>
                </a:solidFill>
              </a:rPr>
              <a:t>Ewa Kiszka, MUG</a:t>
            </a:r>
          </a:p>
          <a:p>
            <a:pPr>
              <a:lnSpc>
                <a:spcPct val="200000"/>
              </a:lnSpc>
            </a:pPr>
            <a:endParaRPr lang="pl-PL" sz="2800" b="1" dirty="0">
              <a:solidFill>
                <a:srgbClr val="3C5999"/>
              </a:solidFill>
            </a:endParaRPr>
          </a:p>
          <a:p>
            <a:pPr marL="457200" indent="-457200">
              <a:lnSpc>
                <a:spcPct val="20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</a:buBlip>
            </a:pPr>
            <a:r>
              <a:rPr lang="pl-PL" sz="2800" b="1" dirty="0">
                <a:solidFill>
                  <a:srgbClr val="3C5999"/>
                </a:solidFill>
              </a:rPr>
              <a:t>Marta Foryś, AGH</a:t>
            </a:r>
          </a:p>
          <a:p>
            <a:pPr marL="457200" indent="-457200">
              <a:lnSpc>
                <a:spcPct val="20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</a:buBlip>
            </a:pPr>
            <a:r>
              <a:rPr lang="pl-PL" sz="2800" b="1" dirty="0">
                <a:solidFill>
                  <a:srgbClr val="3C5999"/>
                </a:solidFill>
              </a:rPr>
              <a:t>Edyta Gałecka, UEK</a:t>
            </a:r>
          </a:p>
          <a:p>
            <a:pPr marL="457200" indent="-457200">
              <a:lnSpc>
                <a:spcPct val="20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</a:buBlip>
            </a:pPr>
            <a:r>
              <a:rPr lang="pl-PL" sz="2800" b="1" dirty="0">
                <a:solidFill>
                  <a:srgbClr val="3C5999"/>
                </a:solidFill>
              </a:rPr>
              <a:t>Katarzyna Kacperczyk, SGH</a:t>
            </a:r>
          </a:p>
          <a:p>
            <a:pPr marL="457200" indent="-457200">
              <a:lnSpc>
                <a:spcPct val="20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</a:buBlip>
            </a:pPr>
            <a:r>
              <a:rPr lang="pl-PL" sz="2800" b="1" dirty="0">
                <a:solidFill>
                  <a:srgbClr val="3C5999"/>
                </a:solidFill>
              </a:rPr>
              <a:t>Izabela </a:t>
            </a:r>
            <a:r>
              <a:rPr lang="pl-PL" sz="2800" b="1" dirty="0" err="1">
                <a:solidFill>
                  <a:srgbClr val="3C5999"/>
                </a:solidFill>
              </a:rPr>
              <a:t>Zawiska</a:t>
            </a:r>
            <a:r>
              <a:rPr lang="pl-PL" sz="2800" b="1" dirty="0">
                <a:solidFill>
                  <a:srgbClr val="3C5999"/>
                </a:solidFill>
              </a:rPr>
              <a:t>, UJ</a:t>
            </a:r>
          </a:p>
          <a:p>
            <a:pPr marL="457200" indent="-457200">
              <a:lnSpc>
                <a:spcPct val="20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</a:buBlip>
            </a:pPr>
            <a:r>
              <a:rPr lang="pl-PL" sz="2800" b="1" dirty="0">
                <a:solidFill>
                  <a:srgbClr val="3C5999"/>
                </a:solidFill>
              </a:rPr>
              <a:t>Hanna </a:t>
            </a:r>
            <a:r>
              <a:rPr lang="pl-PL" sz="2800" b="1" dirty="0" err="1">
                <a:solidFill>
                  <a:srgbClr val="3C5999"/>
                </a:solidFill>
              </a:rPr>
              <a:t>Lamers</a:t>
            </a:r>
            <a:r>
              <a:rPr lang="pl-PL" sz="2800" b="1" dirty="0">
                <a:solidFill>
                  <a:srgbClr val="3C5999"/>
                </a:solidFill>
              </a:rPr>
              <a:t>, była ATH BB</a:t>
            </a:r>
          </a:p>
          <a:p>
            <a:pPr marL="457200" indent="-457200">
              <a:lnSpc>
                <a:spcPct val="20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</a:buBlip>
            </a:pPr>
            <a:endParaRPr lang="pl-PL" sz="2800" b="1" dirty="0">
              <a:latin typeface="Century Gothic" panose="020B0502020202020204" pitchFamily="34" charset="0"/>
            </a:endParaRPr>
          </a:p>
        </p:txBody>
      </p:sp>
      <p:sp>
        <p:nvSpPr>
          <p:cNvPr id="2" name="Strzałka: w dół 1">
            <a:extLst>
              <a:ext uri="{FF2B5EF4-FFF2-40B4-BE49-F238E27FC236}">
                <a16:creationId xmlns:a16="http://schemas.microsoft.com/office/drawing/2014/main" id="{5009D250-74D7-4E2C-9782-826F4A551EED}"/>
              </a:ext>
            </a:extLst>
          </p:cNvPr>
          <p:cNvSpPr/>
          <p:nvPr/>
        </p:nvSpPr>
        <p:spPr>
          <a:xfrm>
            <a:off x="6434144" y="1502228"/>
            <a:ext cx="629132" cy="4758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95220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a 12">
            <a:extLst>
              <a:ext uri="{FF2B5EF4-FFF2-40B4-BE49-F238E27FC236}">
                <a16:creationId xmlns:a16="http://schemas.microsoft.com/office/drawing/2014/main" id="{1F7BF991-3970-47BE-B8A5-6C596CEA2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047773" y="4887597"/>
            <a:ext cx="1808868" cy="876390"/>
          </a:xfrm>
          <a:prstGeom prst="rect">
            <a:avLst/>
          </a:prstGeom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A2DFCD56-DFF2-4171-B4E0-580C440D2C9D}"/>
              </a:ext>
            </a:extLst>
          </p:cNvPr>
          <p:cNvSpPr/>
          <p:nvPr/>
        </p:nvSpPr>
        <p:spPr>
          <a:xfrm>
            <a:off x="754966" y="642695"/>
            <a:ext cx="9809620" cy="475104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07000"/>
              </a:lnSpc>
              <a:spcAft>
                <a:spcPts val="4200"/>
              </a:spcAft>
            </a:pPr>
            <a:endParaRPr lang="pl-PL" sz="3200" b="1" dirty="0">
              <a:solidFill>
                <a:srgbClr val="0D1C2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E234EC4-F6B0-47C4-804E-37C2D0D686CF}"/>
              </a:ext>
            </a:extLst>
          </p:cNvPr>
          <p:cNvSpPr txBox="1"/>
          <p:nvPr/>
        </p:nvSpPr>
        <p:spPr>
          <a:xfrm>
            <a:off x="3362858" y="712454"/>
            <a:ext cx="62942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rgbClr val="3C5999"/>
                </a:solidFill>
              </a:rPr>
              <a:t>15 </a:t>
            </a:r>
            <a:r>
              <a:rPr lang="pl-PL" sz="4000" b="1" dirty="0" err="1">
                <a:solidFill>
                  <a:srgbClr val="3C5999"/>
                </a:solidFill>
              </a:rPr>
              <a:t>years</a:t>
            </a:r>
            <a:r>
              <a:rPr lang="pl-PL" sz="4000" b="1" dirty="0">
                <a:solidFill>
                  <a:srgbClr val="3C5999"/>
                </a:solidFill>
              </a:rPr>
              <a:t> of </a:t>
            </a:r>
            <a:r>
              <a:rPr lang="pl-PL" sz="4000" b="1" dirty="0" err="1">
                <a:solidFill>
                  <a:srgbClr val="3C5999"/>
                </a:solidFill>
              </a:rPr>
              <a:t>IROs</a:t>
            </a:r>
            <a:r>
              <a:rPr lang="pl-PL" sz="4000" b="1" dirty="0">
                <a:solidFill>
                  <a:srgbClr val="3C5999"/>
                </a:solidFill>
              </a:rPr>
              <a:t> Forum</a:t>
            </a:r>
          </a:p>
          <a:p>
            <a:r>
              <a:rPr lang="pl-PL" sz="4000" b="1" dirty="0">
                <a:solidFill>
                  <a:srgbClr val="3C5999"/>
                </a:solidFill>
              </a:rPr>
              <a:t> 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2263040" y="4887597"/>
            <a:ext cx="71480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C00000"/>
                </a:solidFill>
              </a:rPr>
              <a:t>Conference 18-19.10.2022 r.</a:t>
            </a:r>
          </a:p>
          <a:p>
            <a:pPr algn="ctr"/>
            <a:endParaRPr lang="pl-PL" sz="2400" dirty="0"/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034" y="5909328"/>
            <a:ext cx="1801372" cy="658369"/>
          </a:xfrm>
          <a:prstGeom prst="rect">
            <a:avLst/>
          </a:prstGeom>
        </p:spPr>
      </p:pic>
      <p:pic>
        <p:nvPicPr>
          <p:cNvPr id="1026" name="Picture 2" descr="Może być zdjęciem przedstawiającym 7 osób, ludzie stoją, w budynku i tekst „Internation Relations Offices Forum 15 18-19 października 2022 www.irosforum.pl”">
            <a:extLst>
              <a:ext uri="{FF2B5EF4-FFF2-40B4-BE49-F238E27FC236}">
                <a16:creationId xmlns:a16="http://schemas.microsoft.com/office/drawing/2014/main" id="{9B1107F5-E384-4364-A6CE-D79D702D5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429" y="2119227"/>
            <a:ext cx="3902554" cy="260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że być zdjęciem przedstawiającym 2 osoby, ludzie stoją i w budynku">
            <a:extLst>
              <a:ext uri="{FF2B5EF4-FFF2-40B4-BE49-F238E27FC236}">
                <a16:creationId xmlns:a16="http://schemas.microsoft.com/office/drawing/2014/main" id="{85B366E5-D401-4EEC-95C6-A41176BFB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117" y="2128148"/>
            <a:ext cx="3902554" cy="260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że być zdjęciem przedstawiającym 10 osób, ludzie stoją i tekst „International Relations Offices Forum 15 18-19 października 2022 www.irosforum.pl”">
            <a:extLst>
              <a:ext uri="{FF2B5EF4-FFF2-40B4-BE49-F238E27FC236}">
                <a16:creationId xmlns:a16="http://schemas.microsoft.com/office/drawing/2014/main" id="{31A8A3AC-0F60-48D2-9EDD-FEC5BA6E2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7" y="2128148"/>
            <a:ext cx="4017145" cy="259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1404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4F284328-3DBC-4AFD-AADD-BBEDBD69471F}"/>
              </a:ext>
            </a:extLst>
          </p:cNvPr>
          <p:cNvSpPr/>
          <p:nvPr/>
        </p:nvSpPr>
        <p:spPr>
          <a:xfrm>
            <a:off x="0" y="5570806"/>
            <a:ext cx="12192000" cy="1287194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462500CE-8055-450D-86F4-7F1DABC0AA1E}"/>
              </a:ext>
            </a:extLst>
          </p:cNvPr>
          <p:cNvSpPr/>
          <p:nvPr/>
        </p:nvSpPr>
        <p:spPr>
          <a:xfrm>
            <a:off x="2890362" y="6046828"/>
            <a:ext cx="5784715" cy="5847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3C5999"/>
                </a:solidFill>
              </a:rPr>
              <a:t>IROs Forum discussion group: Good practices in </a:t>
            </a:r>
            <a:r>
              <a:rPr lang="pl-PL" dirty="0" err="1">
                <a:solidFill>
                  <a:srgbClr val="3C5999"/>
                </a:solidFill>
              </a:rPr>
              <a:t>doctoral</a:t>
            </a:r>
            <a:r>
              <a:rPr lang="pl-PL" dirty="0">
                <a:solidFill>
                  <a:srgbClr val="3C5999"/>
                </a:solidFill>
              </a:rPr>
              <a:t> </a:t>
            </a:r>
            <a:r>
              <a:rPr lang="en-US" dirty="0">
                <a:solidFill>
                  <a:srgbClr val="3C5999"/>
                </a:solidFill>
              </a:rPr>
              <a:t>schools</a:t>
            </a:r>
            <a:r>
              <a:rPr lang="pl-PL" dirty="0"/>
              <a:t> </a:t>
            </a:r>
            <a:r>
              <a:rPr lang="pl-PL" sz="1600" dirty="0" err="1">
                <a:solidFill>
                  <a:srgbClr val="3C5999"/>
                </a:solidFill>
              </a:rPr>
              <a:t>Coordinator</a:t>
            </a:r>
            <a:r>
              <a:rPr lang="pl-PL" sz="1600" dirty="0">
                <a:solidFill>
                  <a:srgbClr val="3C5999"/>
                </a:solidFill>
              </a:rPr>
              <a:t>: Marta </a:t>
            </a:r>
            <a:r>
              <a:rPr lang="pl-PL" sz="1600" dirty="0" err="1">
                <a:solidFill>
                  <a:srgbClr val="3C5999"/>
                </a:solidFill>
              </a:rPr>
              <a:t>Gurczyńska</a:t>
            </a:r>
            <a:r>
              <a:rPr lang="pl-PL" sz="1600" dirty="0">
                <a:solidFill>
                  <a:srgbClr val="3C5999"/>
                </a:solidFill>
              </a:rPr>
              <a:t>, Politechnika Gdańska</a:t>
            </a:r>
            <a:endParaRPr lang="pl-PL" altLang="pl-PL" sz="1600" dirty="0">
              <a:solidFill>
                <a:srgbClr val="3C5999"/>
              </a:solidFill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4B7BD6F-DCD2-4007-A7EA-1115AB4AB6FA}"/>
              </a:ext>
            </a:extLst>
          </p:cNvPr>
          <p:cNvSpPr/>
          <p:nvPr/>
        </p:nvSpPr>
        <p:spPr>
          <a:xfrm>
            <a:off x="3488924" y="71022"/>
            <a:ext cx="8037958" cy="54424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pl-PL" sz="2400" dirty="0">
              <a:latin typeface="Century Gothic" panose="020B0502020202020204" pitchFamily="34" charset="0"/>
            </a:endParaRPr>
          </a:p>
          <a:p>
            <a:endParaRPr lang="pl-PL" sz="2400" dirty="0">
              <a:latin typeface="Century Gothic" panose="020B0502020202020204" pitchFamily="34" charset="0"/>
            </a:endParaRPr>
          </a:p>
          <a:p>
            <a:endParaRPr lang="pl-PL" sz="2400" dirty="0">
              <a:latin typeface="Century Gothic" panose="020B0502020202020204" pitchFamily="34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endParaRPr lang="pl-PL" dirty="0">
              <a:solidFill>
                <a:srgbClr val="0D1C2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0A612D7-06DD-4B2C-9CA3-FBDA286F2FF2}"/>
              </a:ext>
            </a:extLst>
          </p:cNvPr>
          <p:cNvSpPr txBox="1"/>
          <p:nvPr/>
        </p:nvSpPr>
        <p:spPr>
          <a:xfrm>
            <a:off x="3794022" y="328859"/>
            <a:ext cx="4154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err="1">
                <a:solidFill>
                  <a:srgbClr val="3C5999"/>
                </a:solidFill>
              </a:rPr>
              <a:t>Expert</a:t>
            </a:r>
            <a:r>
              <a:rPr lang="pl-PL" sz="3200" b="1" dirty="0">
                <a:solidFill>
                  <a:srgbClr val="3C5999"/>
                </a:solidFill>
              </a:rPr>
              <a:t> </a:t>
            </a:r>
            <a:r>
              <a:rPr lang="pl-PL" sz="3200" b="1" dirty="0" err="1">
                <a:solidFill>
                  <a:srgbClr val="3C5999"/>
                </a:solidFill>
              </a:rPr>
              <a:t>Groups</a:t>
            </a:r>
            <a:endParaRPr lang="pl-PL" b="1" dirty="0">
              <a:solidFill>
                <a:srgbClr val="3C5999"/>
              </a:solidFill>
            </a:endParaRPr>
          </a:p>
        </p:txBody>
      </p:sp>
      <p:pic>
        <p:nvPicPr>
          <p:cNvPr id="1026" name="Picture 2" descr="http://www.irosforum.pl/wp-content/uploads/11-235x300.jpg">
            <a:extLst>
              <a:ext uri="{FF2B5EF4-FFF2-40B4-BE49-F238E27FC236}">
                <a16:creationId xmlns:a16="http://schemas.microsoft.com/office/drawing/2014/main" id="{20240600-8153-46B3-87E7-ED8B22BA3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24" y="3796673"/>
            <a:ext cx="22383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://www.irosforum.pl/wp-content/uploads/proilowe-245x300-2.jpg">
            <a:extLst>
              <a:ext uri="{FF2B5EF4-FFF2-40B4-BE49-F238E27FC236}">
                <a16:creationId xmlns:a16="http://schemas.microsoft.com/office/drawing/2014/main" id="{EBC5138E-8240-4848-9F4D-1F2027A1B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077" y="632877"/>
            <a:ext cx="2333625" cy="285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irosforum.pl/wp-content/uploads/zdj%C4%99cie-Edyta-Ga%C5%82ecka-240x300.jpeg">
            <a:extLst>
              <a:ext uri="{FF2B5EF4-FFF2-40B4-BE49-F238E27FC236}">
                <a16:creationId xmlns:a16="http://schemas.microsoft.com/office/drawing/2014/main" id="{45115ACA-ED3F-4089-9E87-AE970EE0F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518" y="3782983"/>
            <a:ext cx="2286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E59DBDC5-A818-4315-8B44-DE611587A783}"/>
              </a:ext>
            </a:extLst>
          </p:cNvPr>
          <p:cNvSpPr/>
          <p:nvPr/>
        </p:nvSpPr>
        <p:spPr>
          <a:xfrm>
            <a:off x="3658820" y="2762343"/>
            <a:ext cx="45184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1600" b="1" dirty="0" err="1">
                <a:solidFill>
                  <a:srgbClr val="3C5999"/>
                </a:solidFill>
              </a:rPr>
              <a:t>IR</a:t>
            </a:r>
            <a:r>
              <a:rPr lang="pl-PL" altLang="pl-PL" sz="1600" b="1" u="sng" dirty="0" err="1">
                <a:solidFill>
                  <a:srgbClr val="3C5999"/>
                </a:solidFill>
              </a:rPr>
              <a:t>Os</a:t>
            </a:r>
            <a:r>
              <a:rPr lang="pl-PL" altLang="pl-PL" sz="1600" b="1" u="sng" dirty="0">
                <a:solidFill>
                  <a:srgbClr val="3C5999"/>
                </a:solidFill>
              </a:rPr>
              <a:t> </a:t>
            </a:r>
            <a:r>
              <a:rPr lang="pl-PL" altLang="pl-PL" sz="1600" b="1" u="sng" dirty="0" err="1">
                <a:solidFill>
                  <a:srgbClr val="3C5999"/>
                </a:solidFill>
              </a:rPr>
              <a:t>Admission</a:t>
            </a:r>
            <a:r>
              <a:rPr lang="pl-PL" altLang="pl-PL" sz="1600" b="1" u="sng" dirty="0">
                <a:solidFill>
                  <a:srgbClr val="3C5999"/>
                </a:solidFill>
              </a:rPr>
              <a:t> </a:t>
            </a:r>
            <a:r>
              <a:rPr lang="pl-PL" altLang="pl-PL" sz="1600" b="1" u="sng" dirty="0" err="1">
                <a:solidFill>
                  <a:srgbClr val="3C5999"/>
                </a:solidFill>
              </a:rPr>
              <a:t>Group</a:t>
            </a:r>
            <a:r>
              <a:rPr lang="pl-PL" altLang="pl-PL" sz="1600" dirty="0">
                <a:solidFill>
                  <a:srgbClr val="3C5999"/>
                </a:solidFill>
              </a:rPr>
              <a:t/>
            </a:r>
            <a:br>
              <a:rPr lang="pl-PL" altLang="pl-PL" sz="1600" dirty="0">
                <a:solidFill>
                  <a:srgbClr val="3C5999"/>
                </a:solidFill>
              </a:rPr>
            </a:br>
            <a:r>
              <a:rPr lang="pl-PL" altLang="pl-PL" sz="1600" dirty="0" err="1">
                <a:solidFill>
                  <a:srgbClr val="3C5999"/>
                </a:solidFill>
              </a:rPr>
              <a:t>Coordinator</a:t>
            </a:r>
            <a:r>
              <a:rPr lang="pl-PL" altLang="pl-PL" sz="1600" dirty="0">
                <a:solidFill>
                  <a:srgbClr val="3C5999"/>
                </a:solidFill>
              </a:rPr>
              <a:t>: Liliana Lato, Uniwersytet Łódzki</a:t>
            </a: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3CF4B298-4A66-4571-9232-420FDD241B43}"/>
              </a:ext>
            </a:extLst>
          </p:cNvPr>
          <p:cNvSpPr/>
          <p:nvPr/>
        </p:nvSpPr>
        <p:spPr>
          <a:xfrm>
            <a:off x="4647363" y="3729847"/>
            <a:ext cx="38736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1600" b="1" dirty="0">
                <a:solidFill>
                  <a:srgbClr val="3C5999"/>
                </a:solidFill>
              </a:rPr>
              <a:t>Erasmus+ </a:t>
            </a:r>
            <a:r>
              <a:rPr lang="pl-PL" altLang="pl-PL" sz="1600" b="1" dirty="0" err="1">
                <a:solidFill>
                  <a:srgbClr val="3C5999"/>
                </a:solidFill>
              </a:rPr>
              <a:t>Group</a:t>
            </a:r>
            <a:r>
              <a:rPr lang="pl-PL" altLang="pl-PL" sz="1600" b="1" dirty="0">
                <a:solidFill>
                  <a:srgbClr val="3C5999"/>
                </a:solidFill>
              </a:rPr>
              <a:t>  </a:t>
            </a:r>
            <a:r>
              <a:rPr lang="pl-PL" altLang="pl-PL" sz="1600" dirty="0">
                <a:solidFill>
                  <a:srgbClr val="3C5999"/>
                </a:solidFill>
              </a:rPr>
              <a:t/>
            </a:r>
            <a:br>
              <a:rPr lang="pl-PL" altLang="pl-PL" sz="1600" dirty="0">
                <a:solidFill>
                  <a:srgbClr val="3C5999"/>
                </a:solidFill>
              </a:rPr>
            </a:br>
            <a:r>
              <a:rPr lang="pl-PL" altLang="pl-PL" sz="1600" dirty="0" err="1">
                <a:solidFill>
                  <a:srgbClr val="3C5999"/>
                </a:solidFill>
              </a:rPr>
              <a:t>Coordinator</a:t>
            </a:r>
            <a:r>
              <a:rPr lang="pl-PL" altLang="pl-PL" sz="1600" dirty="0">
                <a:solidFill>
                  <a:srgbClr val="3C5999"/>
                </a:solidFill>
              </a:rPr>
              <a:t>: Edyta Gałecka, Uniwersytet Ekonomiczny w Katowicach</a:t>
            </a: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FDEC2D98-713A-4579-B54F-766CB882A4DD}"/>
              </a:ext>
            </a:extLst>
          </p:cNvPr>
          <p:cNvSpPr/>
          <p:nvPr/>
        </p:nvSpPr>
        <p:spPr>
          <a:xfrm>
            <a:off x="4490179" y="1001986"/>
            <a:ext cx="43724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1600" b="1" dirty="0" err="1">
                <a:solidFill>
                  <a:srgbClr val="3C5999"/>
                </a:solidFill>
              </a:rPr>
              <a:t>European</a:t>
            </a:r>
            <a:r>
              <a:rPr lang="pl-PL" altLang="pl-PL" sz="1600" b="1" dirty="0">
                <a:solidFill>
                  <a:srgbClr val="3C5999"/>
                </a:solidFill>
              </a:rPr>
              <a:t> </a:t>
            </a:r>
            <a:r>
              <a:rPr lang="pl-PL" altLang="pl-PL" sz="1600" b="1" dirty="0" err="1">
                <a:solidFill>
                  <a:srgbClr val="3C5999"/>
                </a:solidFill>
              </a:rPr>
              <a:t>Universities</a:t>
            </a:r>
            <a:r>
              <a:rPr lang="pl-PL" altLang="pl-PL" sz="1600" b="1" dirty="0">
                <a:solidFill>
                  <a:srgbClr val="3C5999"/>
                </a:solidFill>
              </a:rPr>
              <a:t> </a:t>
            </a:r>
            <a:r>
              <a:rPr lang="pl-PL" altLang="pl-PL" sz="1600" b="1" dirty="0" err="1">
                <a:solidFill>
                  <a:srgbClr val="3C5999"/>
                </a:solidFill>
              </a:rPr>
              <a:t>Group</a:t>
            </a:r>
            <a:r>
              <a:rPr lang="pl-PL" altLang="pl-PL" sz="1600" b="1" dirty="0">
                <a:solidFill>
                  <a:srgbClr val="3C5999"/>
                </a:solidFill>
              </a:rPr>
              <a:t> (EUI)</a:t>
            </a:r>
            <a:r>
              <a:rPr lang="pl-PL" altLang="pl-PL" sz="1600" dirty="0">
                <a:solidFill>
                  <a:srgbClr val="3C5999"/>
                </a:solidFill>
              </a:rPr>
              <a:t/>
            </a:r>
            <a:br>
              <a:rPr lang="pl-PL" altLang="pl-PL" sz="1600" dirty="0">
                <a:solidFill>
                  <a:srgbClr val="3C5999"/>
                </a:solidFill>
              </a:rPr>
            </a:br>
            <a:r>
              <a:rPr lang="pl-PL" altLang="pl-PL" sz="1600" dirty="0" err="1">
                <a:solidFill>
                  <a:srgbClr val="3C5999"/>
                </a:solidFill>
              </a:rPr>
              <a:t>Coordinator</a:t>
            </a:r>
            <a:r>
              <a:rPr lang="pl-PL" altLang="pl-PL" sz="1600" dirty="0">
                <a:solidFill>
                  <a:srgbClr val="3C5999"/>
                </a:solidFill>
              </a:rPr>
              <a:t>: Marta Foryś, Akademia Górniczo-Hutnicza w Krakowie</a:t>
            </a:r>
          </a:p>
        </p:txBody>
      </p:sp>
      <p:pic>
        <p:nvPicPr>
          <p:cNvPr id="1030" name="Picture 6" descr="http://www.irosforum.pl/wp-content/uploads/unnamed-1024x683.jpg">
            <a:extLst>
              <a:ext uri="{FF2B5EF4-FFF2-40B4-BE49-F238E27FC236}">
                <a16:creationId xmlns:a16="http://schemas.microsoft.com/office/drawing/2014/main" id="{8D4A3C9C-CE4E-4DE7-A247-C3C3B9403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3" y="1041635"/>
            <a:ext cx="3640328" cy="242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Strzałka: w prawo 26">
            <a:extLst>
              <a:ext uri="{FF2B5EF4-FFF2-40B4-BE49-F238E27FC236}">
                <a16:creationId xmlns:a16="http://schemas.microsoft.com/office/drawing/2014/main" id="{FD630057-2B76-48AD-8638-3E72ABD0DF8C}"/>
              </a:ext>
            </a:extLst>
          </p:cNvPr>
          <p:cNvSpPr/>
          <p:nvPr/>
        </p:nvSpPr>
        <p:spPr>
          <a:xfrm flipV="1">
            <a:off x="6584183" y="3782983"/>
            <a:ext cx="352973" cy="2296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Strzałka: w prawo 29">
            <a:extLst>
              <a:ext uri="{FF2B5EF4-FFF2-40B4-BE49-F238E27FC236}">
                <a16:creationId xmlns:a16="http://schemas.microsoft.com/office/drawing/2014/main" id="{86BB022D-FCEA-4AE2-B187-E5B647EAAC22}"/>
              </a:ext>
            </a:extLst>
          </p:cNvPr>
          <p:cNvSpPr/>
          <p:nvPr/>
        </p:nvSpPr>
        <p:spPr>
          <a:xfrm flipV="1">
            <a:off x="7803924" y="1066715"/>
            <a:ext cx="352973" cy="2296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Strzałka: w lewo 20">
            <a:extLst>
              <a:ext uri="{FF2B5EF4-FFF2-40B4-BE49-F238E27FC236}">
                <a16:creationId xmlns:a16="http://schemas.microsoft.com/office/drawing/2014/main" id="{4E9DB7C8-D149-43AD-A34F-74D1DF239CC3}"/>
              </a:ext>
            </a:extLst>
          </p:cNvPr>
          <p:cNvSpPr/>
          <p:nvPr/>
        </p:nvSpPr>
        <p:spPr>
          <a:xfrm flipV="1">
            <a:off x="3037330" y="5735993"/>
            <a:ext cx="393106" cy="28217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Strzałka: w lewo 31">
            <a:extLst>
              <a:ext uri="{FF2B5EF4-FFF2-40B4-BE49-F238E27FC236}">
                <a16:creationId xmlns:a16="http://schemas.microsoft.com/office/drawing/2014/main" id="{A37BDA5E-BC9F-4631-8254-21EB3F91EC98}"/>
              </a:ext>
            </a:extLst>
          </p:cNvPr>
          <p:cNvSpPr/>
          <p:nvPr/>
        </p:nvSpPr>
        <p:spPr>
          <a:xfrm flipV="1">
            <a:off x="3838163" y="2451508"/>
            <a:ext cx="393106" cy="28217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8824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9368</TotalTime>
  <Words>745</Words>
  <Application>Microsoft Office PowerPoint</Application>
  <PresentationFormat>Panoramiczny</PresentationFormat>
  <Paragraphs>191</Paragraphs>
  <Slides>21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30" baseType="lpstr">
      <vt:lpstr>Libre Franklin</vt:lpstr>
      <vt:lpstr>Century Gothic</vt:lpstr>
      <vt:lpstr>Arial</vt:lpstr>
      <vt:lpstr>Wingdings</vt:lpstr>
      <vt:lpstr>Calibri (Tekst podstawowy)</vt:lpstr>
      <vt:lpstr>Calibri</vt:lpstr>
      <vt:lpstr>Calibri Light</vt:lpstr>
      <vt:lpstr>Times New Roman</vt:lpstr>
      <vt:lpstr>Motyw pakietu Office</vt:lpstr>
      <vt:lpstr> IROs Forum network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   IROS Experts   Marta Foryś – Akademia Górniczo-Hutnicza w Krakowie  Ewa Kiszka – Gdański Uniwersytet Medyczny  Hanna Lamers – Akademia Techniczno – Humanistyczna w Bielsku Białej  Liliana Lato – Uniwersytet Łódzki  Ewa Mroczek – Politechnika Wrocławska  Olga Pliczyńska – Mokijewska – UMCS  Sylwia Rutkowska – Uniwersytet Ekonomiczny w Krakowie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Dariusz Koperczak</dc:creator>
  <cp:lastModifiedBy>Adrian</cp:lastModifiedBy>
  <cp:revision>862</cp:revision>
  <cp:lastPrinted>2017-03-10T08:17:52Z</cp:lastPrinted>
  <dcterms:created xsi:type="dcterms:W3CDTF">2016-09-15T09:44:35Z</dcterms:created>
  <dcterms:modified xsi:type="dcterms:W3CDTF">2023-11-15T07:26:06Z</dcterms:modified>
</cp:coreProperties>
</file>